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x="18288000" cy="10287000"/>
  <p:notesSz cx="6858000" cy="9144000"/>
  <p:embeddedFontLst>
    <p:embeddedFont>
      <p:font typeface="Muli Bold" charset="1" panose="00000800000000000000"/>
      <p:regular r:id="rId46"/>
    </p:embeddedFont>
    <p:embeddedFont>
      <p:font typeface="Trend Sans One" charset="1" panose="00000000000000000000"/>
      <p:regular r:id="rId47"/>
    </p:embeddedFont>
    <p:embeddedFont>
      <p:font typeface="Muli Ultra-Bold" charset="1" panose="00000900000000000000"/>
      <p:regular r:id="rId48"/>
    </p:embeddedFont>
    <p:embeddedFont>
      <p:font typeface="Playfair Display" charset="1" panose="00000000000000000000"/>
      <p:regular r:id="rId49"/>
    </p:embeddedFont>
    <p:embeddedFont>
      <p:font typeface="Michroma" charset="1" panose="00000000000000000000"/>
      <p:regular r:id="rId50"/>
    </p:embeddedFont>
    <p:embeddedFont>
      <p:font typeface="Lovelo Line Bold" charset="1" panose="02000000000000000000"/>
      <p:regular r:id="rId51"/>
    </p:embeddedFont>
    <p:embeddedFont>
      <p:font typeface="Canva Sans Bold" charset="1" panose="020B0803030501040103"/>
      <p:regular r:id="rId52"/>
    </p:embeddedFont>
    <p:embeddedFont>
      <p:font typeface="HK Modular" charset="1" panose="00000800000000000000"/>
      <p:regular r:id="rId53"/>
    </p:embeddedFont>
    <p:embeddedFont>
      <p:font typeface="Canva Sans Medium" charset="1" panose="020B0603030501040103"/>
      <p:regular r:id="rId54"/>
    </p:embeddedFont>
    <p:embeddedFont>
      <p:font typeface="Canva Sans" charset="1" panose="020B0503030501040103"/>
      <p:regular r:id="rId55"/>
    </p:embeddedFont>
    <p:embeddedFont>
      <p:font typeface="Muli Ultra-Bold Italics" charset="1" panose="00000900000000000000"/>
      <p:regular r:id="rId56"/>
    </p:embeddedFont>
    <p:embeddedFont>
      <p:font typeface="Big Shoulders Display Bold" charset="1" panose="0000000000000000000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25.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6.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7.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39.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0.jpeg" Type="http://schemas.openxmlformats.org/officeDocument/2006/relationships/image"/><Relationship Id="rId4" Target="../media/VAF1XfINdSU.mp4" Type="http://schemas.openxmlformats.org/officeDocument/2006/relationships/video"/><Relationship Id="rId5" Target="../media/VAF1XfINdSU.mp4" Type="http://schemas.microsoft.com/office/2007/relationships/media"/></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1.png" Type="http://schemas.openxmlformats.org/officeDocument/2006/relationships/image"/><Relationship Id="rId4" Target="../media/image42.png" Type="http://schemas.openxmlformats.org/officeDocument/2006/relationships/image"/><Relationship Id="rId5" Target="../media/image4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4.jpeg" Type="http://schemas.openxmlformats.org/officeDocument/2006/relationships/image"/><Relationship Id="rId4" Target="../media/VAF1YkHVY-8.mp4" Type="http://schemas.openxmlformats.org/officeDocument/2006/relationships/video"/><Relationship Id="rId5" Target="../media/VAF1YkHVY-8.mp4" Type="http://schemas.microsoft.com/office/2007/relationships/media"/><Relationship Id="rId6" Target="https://drive.google.com/file/d/1qW8THEBHtRRTQIjcki4WmasMZ9VZhWYs/view?usp=drive_link" TargetMode="External" Type="http://schemas.openxmlformats.org/officeDocument/2006/relationships/hyperlink"/></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 Id="rId5" Target="../media/image47.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49.png" Type="http://schemas.openxmlformats.org/officeDocument/2006/relationships/image"/><Relationship Id="rId4" Target="../media/image5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51.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https://techup.jimdosite.com" TargetMode="External" Type="http://schemas.openxmlformats.org/officeDocument/2006/relationships/hyperlink"/></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https://techup.jimdosite.com" TargetMode="External" Type="http://schemas.openxmlformats.org/officeDocument/2006/relationships/hyperlink"/><Relationship Id="rId4" Target="https://www.figma.com/proto/MvGuz6qFL9VOru9HneqtJb?node-id=0-1&amp;mode=design&amp;t=UUxmJEtqrsNDq2KY-6https://www.figma.com/proto/MvGuz6qFL9VOru9HneqtJb?node-id=0-1&amp;mode=design&amp;t=UUxmJEtqrsNDq2KY-6" TargetMode="External" Type="http://schemas.openxmlformats.org/officeDocument/2006/relationships/hyperlink"/></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3785" t="-16666" r="0" b="-61713"/>
            </a:stretch>
          </a:blipFill>
        </p:spPr>
      </p:sp>
      <p:sp>
        <p:nvSpPr>
          <p:cNvPr name="Freeform 3" id="3"/>
          <p:cNvSpPr/>
          <p:nvPr/>
        </p:nvSpPr>
        <p:spPr>
          <a:xfrm flipH="false" flipV="false" rot="0">
            <a:off x="-414494" y="-455678"/>
            <a:ext cx="11208942" cy="11198356"/>
          </a:xfrm>
          <a:custGeom>
            <a:avLst/>
            <a:gdLst/>
            <a:ahLst/>
            <a:cxnLst/>
            <a:rect r="r" b="b" t="t" l="l"/>
            <a:pathLst>
              <a:path h="11198356" w="11208942">
                <a:moveTo>
                  <a:pt x="0" y="0"/>
                </a:moveTo>
                <a:lnTo>
                  <a:pt x="11208942" y="0"/>
                </a:lnTo>
                <a:lnTo>
                  <a:pt x="11208942" y="11198356"/>
                </a:lnTo>
                <a:lnTo>
                  <a:pt x="0" y="11198356"/>
                </a:lnTo>
                <a:lnTo>
                  <a:pt x="0" y="0"/>
                </a:lnTo>
                <a:close/>
              </a:path>
            </a:pathLst>
          </a:custGeom>
          <a:blipFill>
            <a:blip r:embed="rId3"/>
            <a:stretch>
              <a:fillRect l="-82797" t="-18613" r="0" b="-18613"/>
            </a:stretch>
          </a:blipFill>
        </p:spPr>
      </p:sp>
      <p:sp>
        <p:nvSpPr>
          <p:cNvPr name="AutoShape 4" id="4"/>
          <p:cNvSpPr/>
          <p:nvPr/>
        </p:nvSpPr>
        <p:spPr>
          <a:xfrm rot="0">
            <a:off x="472139" y="8971465"/>
            <a:ext cx="104858" cy="920163"/>
          </a:xfrm>
          <a:prstGeom prst="rect">
            <a:avLst/>
          </a:prstGeom>
          <a:solidFill>
            <a:srgbClr val="F41BFF"/>
          </a:solidFill>
        </p:spPr>
      </p:sp>
      <p:grpSp>
        <p:nvGrpSpPr>
          <p:cNvPr name="Group 5" id="5"/>
          <p:cNvGrpSpPr/>
          <p:nvPr/>
        </p:nvGrpSpPr>
        <p:grpSpPr>
          <a:xfrm rot="0">
            <a:off x="16329216" y="8803405"/>
            <a:ext cx="930084" cy="454895"/>
            <a:chOff x="0" y="0"/>
            <a:chExt cx="1240111" cy="606527"/>
          </a:xfrm>
        </p:grpSpPr>
        <p:sp>
          <p:nvSpPr>
            <p:cNvPr name="Freeform 6" id="6"/>
            <p:cNvSpPr/>
            <p:nvPr/>
          </p:nvSpPr>
          <p:spPr>
            <a:xfrm flipH="false" flipV="false" rot="0">
              <a:off x="0" y="0"/>
              <a:ext cx="1240111" cy="606527"/>
            </a:xfrm>
            <a:custGeom>
              <a:avLst/>
              <a:gdLst/>
              <a:ahLst/>
              <a:cxnLst/>
              <a:rect r="r" b="b" t="t" l="l"/>
              <a:pathLst>
                <a:path h="606527" w="1240111">
                  <a:moveTo>
                    <a:pt x="0" y="0"/>
                  </a:moveTo>
                  <a:lnTo>
                    <a:pt x="1240111" y="0"/>
                  </a:lnTo>
                  <a:lnTo>
                    <a:pt x="1240111" y="606527"/>
                  </a:lnTo>
                  <a:lnTo>
                    <a:pt x="0" y="6065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96080" y="175465"/>
              <a:ext cx="847951" cy="255598"/>
              <a:chOff x="0" y="0"/>
              <a:chExt cx="1424079" cy="429260"/>
            </a:xfrm>
          </p:grpSpPr>
          <p:sp>
            <p:nvSpPr>
              <p:cNvPr name="Freeform 8" id="8"/>
              <p:cNvSpPr/>
              <p:nvPr/>
            </p:nvSpPr>
            <p:spPr>
              <a:xfrm flipH="false" flipV="false" rot="0">
                <a:off x="0" y="-5080"/>
                <a:ext cx="1424079" cy="434340"/>
              </a:xfrm>
              <a:custGeom>
                <a:avLst/>
                <a:gdLst/>
                <a:ahLst/>
                <a:cxnLst/>
                <a:rect r="r" b="b" t="t" l="l"/>
                <a:pathLst>
                  <a:path h="434340" w="1424079">
                    <a:moveTo>
                      <a:pt x="1406299" y="187960"/>
                    </a:moveTo>
                    <a:lnTo>
                      <a:pt x="1144679" y="11430"/>
                    </a:lnTo>
                    <a:cubicBezTo>
                      <a:pt x="1126899" y="0"/>
                      <a:pt x="1104038" y="3810"/>
                      <a:pt x="1091338" y="21590"/>
                    </a:cubicBezTo>
                    <a:cubicBezTo>
                      <a:pt x="1079909" y="39370"/>
                      <a:pt x="1083719" y="62230"/>
                      <a:pt x="1101499" y="74930"/>
                    </a:cubicBezTo>
                    <a:lnTo>
                      <a:pt x="1260249" y="181610"/>
                    </a:lnTo>
                    <a:lnTo>
                      <a:pt x="0" y="181610"/>
                    </a:lnTo>
                    <a:lnTo>
                      <a:pt x="0" y="257810"/>
                    </a:lnTo>
                    <a:lnTo>
                      <a:pt x="1260249" y="257810"/>
                    </a:lnTo>
                    <a:lnTo>
                      <a:pt x="1101499" y="364490"/>
                    </a:lnTo>
                    <a:cubicBezTo>
                      <a:pt x="1083719" y="375920"/>
                      <a:pt x="1079909" y="400050"/>
                      <a:pt x="1091339" y="417830"/>
                    </a:cubicBezTo>
                    <a:cubicBezTo>
                      <a:pt x="1098959" y="429260"/>
                      <a:pt x="1110389" y="434340"/>
                      <a:pt x="1123089" y="434340"/>
                    </a:cubicBezTo>
                    <a:cubicBezTo>
                      <a:pt x="1130709" y="434340"/>
                      <a:pt x="1138329" y="431800"/>
                      <a:pt x="1144679" y="427990"/>
                    </a:cubicBezTo>
                    <a:lnTo>
                      <a:pt x="1407569" y="251460"/>
                    </a:lnTo>
                    <a:cubicBezTo>
                      <a:pt x="1417729" y="243840"/>
                      <a:pt x="1424079" y="232410"/>
                      <a:pt x="1424079" y="219710"/>
                    </a:cubicBezTo>
                    <a:cubicBezTo>
                      <a:pt x="1424079" y="207010"/>
                      <a:pt x="1417729" y="195580"/>
                      <a:pt x="1406299" y="187960"/>
                    </a:cubicBezTo>
                    <a:close/>
                  </a:path>
                </a:pathLst>
              </a:custGeom>
              <a:solidFill>
                <a:srgbClr val="FFFFFF"/>
              </a:solidFill>
            </p:spPr>
          </p:sp>
        </p:grpSp>
      </p:grpSp>
      <p:sp>
        <p:nvSpPr>
          <p:cNvPr name="Freeform 9" id="9"/>
          <p:cNvSpPr/>
          <p:nvPr/>
        </p:nvSpPr>
        <p:spPr>
          <a:xfrm flipH="false" flipV="false" rot="0">
            <a:off x="0" y="173665"/>
            <a:ext cx="3357419" cy="2482779"/>
          </a:xfrm>
          <a:custGeom>
            <a:avLst/>
            <a:gdLst/>
            <a:ahLst/>
            <a:cxnLst/>
            <a:rect r="r" b="b" t="t" l="l"/>
            <a:pathLst>
              <a:path h="2482779" w="3357419">
                <a:moveTo>
                  <a:pt x="0" y="0"/>
                </a:moveTo>
                <a:lnTo>
                  <a:pt x="3357419" y="0"/>
                </a:lnTo>
                <a:lnTo>
                  <a:pt x="3357419" y="2482779"/>
                </a:lnTo>
                <a:lnTo>
                  <a:pt x="0" y="2482779"/>
                </a:lnTo>
                <a:lnTo>
                  <a:pt x="0" y="0"/>
                </a:lnTo>
                <a:close/>
              </a:path>
            </a:pathLst>
          </a:custGeom>
          <a:blipFill>
            <a:blip r:embed="rId6"/>
            <a:stretch>
              <a:fillRect l="-27345" t="-21348" r="-20587" b="-46764"/>
            </a:stretch>
          </a:blipFill>
        </p:spPr>
      </p:sp>
      <p:sp>
        <p:nvSpPr>
          <p:cNvPr name="TextBox 10" id="10"/>
          <p:cNvSpPr txBox="true"/>
          <p:nvPr/>
        </p:nvSpPr>
        <p:spPr>
          <a:xfrm rot="0">
            <a:off x="682055" y="9100171"/>
            <a:ext cx="6155726" cy="596076"/>
          </a:xfrm>
          <a:prstGeom prst="rect">
            <a:avLst/>
          </a:prstGeom>
        </p:spPr>
        <p:txBody>
          <a:bodyPr anchor="t" rtlCol="false" tIns="0" lIns="0" bIns="0" rIns="0">
            <a:spAutoFit/>
          </a:bodyPr>
          <a:lstStyle/>
          <a:p>
            <a:pPr algn="l">
              <a:lnSpc>
                <a:spcPts val="4945"/>
              </a:lnSpc>
            </a:pPr>
            <a:r>
              <a:rPr lang="en-US" sz="3532" b="true">
                <a:solidFill>
                  <a:srgbClr val="FFFFFF"/>
                </a:solidFill>
                <a:latin typeface="Muli Bold"/>
                <a:ea typeface="Muli Bold"/>
                <a:cs typeface="Muli Bold"/>
                <a:sym typeface="Muli Bold"/>
              </a:rPr>
              <a:t>Final Project Submission</a:t>
            </a:r>
          </a:p>
        </p:txBody>
      </p:sp>
      <p:grpSp>
        <p:nvGrpSpPr>
          <p:cNvPr name="Group 11" id="11"/>
          <p:cNvGrpSpPr/>
          <p:nvPr/>
        </p:nvGrpSpPr>
        <p:grpSpPr>
          <a:xfrm rot="0">
            <a:off x="2069861" y="386074"/>
            <a:ext cx="8229600" cy="2689284"/>
            <a:chOff x="0" y="0"/>
            <a:chExt cx="10972800" cy="3585712"/>
          </a:xfrm>
        </p:grpSpPr>
        <p:sp>
          <p:nvSpPr>
            <p:cNvPr name="TextBox 12" id="12"/>
            <p:cNvSpPr txBox="true"/>
            <p:nvPr/>
          </p:nvSpPr>
          <p:spPr>
            <a:xfrm rot="0">
              <a:off x="0" y="219075"/>
              <a:ext cx="10972800" cy="2346395"/>
            </a:xfrm>
            <a:prstGeom prst="rect">
              <a:avLst/>
            </a:prstGeom>
          </p:spPr>
          <p:txBody>
            <a:bodyPr anchor="t" rtlCol="false" tIns="0" lIns="0" bIns="0" rIns="0">
              <a:spAutoFit/>
            </a:bodyPr>
            <a:lstStyle/>
            <a:p>
              <a:pPr algn="ctr">
                <a:lnSpc>
                  <a:spcPts val="12791"/>
                </a:lnSpc>
              </a:pPr>
              <a:r>
                <a:rPr lang="en-US" sz="12791" spc="-959">
                  <a:solidFill>
                    <a:srgbClr val="FFFFFF"/>
                  </a:solidFill>
                  <a:latin typeface="Trend Sans One"/>
                  <a:ea typeface="Trend Sans One"/>
                  <a:cs typeface="Trend Sans One"/>
                  <a:sym typeface="Trend Sans One"/>
                </a:rPr>
                <a:t>techup</a:t>
              </a:r>
            </a:p>
          </p:txBody>
        </p:sp>
        <p:sp>
          <p:nvSpPr>
            <p:cNvPr name="TextBox 13" id="13"/>
            <p:cNvSpPr txBox="true"/>
            <p:nvPr/>
          </p:nvSpPr>
          <p:spPr>
            <a:xfrm rot="0">
              <a:off x="0" y="2806193"/>
              <a:ext cx="10972800" cy="779519"/>
            </a:xfrm>
            <a:prstGeom prst="rect">
              <a:avLst/>
            </a:prstGeom>
          </p:spPr>
          <p:txBody>
            <a:bodyPr anchor="t" rtlCol="false" tIns="0" lIns="0" bIns="0" rIns="0">
              <a:spAutoFit/>
            </a:bodyPr>
            <a:lstStyle/>
            <a:p>
              <a:pPr algn="ctr">
                <a:lnSpc>
                  <a:spcPts val="4267"/>
                </a:lnSpc>
              </a:pPr>
            </a:p>
          </p:txBody>
        </p:sp>
      </p:grpSp>
      <p:sp>
        <p:nvSpPr>
          <p:cNvPr name="TextBox 14" id="14"/>
          <p:cNvSpPr txBox="true"/>
          <p:nvPr/>
        </p:nvSpPr>
        <p:spPr>
          <a:xfrm rot="0">
            <a:off x="3504982" y="6099502"/>
            <a:ext cx="3587591" cy="2534670"/>
          </a:xfrm>
          <a:prstGeom prst="rect">
            <a:avLst/>
          </a:prstGeom>
        </p:spPr>
        <p:txBody>
          <a:bodyPr anchor="t" rtlCol="false" tIns="0" lIns="0" bIns="0" rIns="0">
            <a:spAutoFit/>
          </a:bodyPr>
          <a:lstStyle/>
          <a:p>
            <a:pPr algn="l" marL="509492" indent="-254746" lvl="1">
              <a:lnSpc>
                <a:spcPts val="3303"/>
              </a:lnSpc>
              <a:buFont typeface="Arial"/>
              <a:buChar char="•"/>
            </a:pPr>
            <a:r>
              <a:rPr lang="en-US" b="true" sz="2359">
                <a:solidFill>
                  <a:srgbClr val="FFFFFF"/>
                </a:solidFill>
                <a:latin typeface="Muli Ultra-Bold"/>
                <a:ea typeface="Muli Ultra-Bold"/>
                <a:cs typeface="Muli Ultra-Bold"/>
                <a:sym typeface="Muli Ultra-Bold"/>
              </a:rPr>
              <a:t>AKSHAT VERMA </a:t>
            </a:r>
          </a:p>
          <a:p>
            <a:pPr algn="l" marL="509492" indent="-254746" lvl="1">
              <a:lnSpc>
                <a:spcPts val="3303"/>
              </a:lnSpc>
              <a:buFont typeface="Arial"/>
              <a:buChar char="•"/>
            </a:pPr>
            <a:r>
              <a:rPr lang="en-US" b="true" sz="2359">
                <a:solidFill>
                  <a:srgbClr val="FFFFFF"/>
                </a:solidFill>
                <a:latin typeface="Muli Ultra-Bold"/>
                <a:ea typeface="Muli Ultra-Bold"/>
                <a:cs typeface="Muli Ultra-Bold"/>
                <a:sym typeface="Muli Ultra-Bold"/>
              </a:rPr>
              <a:t>ANSH VARMA</a:t>
            </a:r>
          </a:p>
          <a:p>
            <a:pPr algn="l" marL="509492" indent="-254746" lvl="1">
              <a:lnSpc>
                <a:spcPts val="3303"/>
              </a:lnSpc>
              <a:buFont typeface="Arial"/>
              <a:buChar char="•"/>
            </a:pPr>
            <a:r>
              <a:rPr lang="en-US" b="true" sz="2359">
                <a:solidFill>
                  <a:srgbClr val="FFFFFF"/>
                </a:solidFill>
                <a:latin typeface="Muli Ultra-Bold"/>
                <a:ea typeface="Muli Ultra-Bold"/>
                <a:cs typeface="Muli Ultra-Bold"/>
                <a:sym typeface="Muli Ultra-Bold"/>
              </a:rPr>
              <a:t>ADITYA MALIK</a:t>
            </a:r>
          </a:p>
          <a:p>
            <a:pPr algn="l" marL="509492" indent="-254746" lvl="1">
              <a:lnSpc>
                <a:spcPts val="3303"/>
              </a:lnSpc>
              <a:buFont typeface="Arial"/>
              <a:buChar char="•"/>
            </a:pPr>
            <a:r>
              <a:rPr lang="en-US" b="true" sz="2359">
                <a:solidFill>
                  <a:srgbClr val="FFFFFF"/>
                </a:solidFill>
                <a:latin typeface="Muli Ultra-Bold"/>
                <a:ea typeface="Muli Ultra-Bold"/>
                <a:cs typeface="Muli Ultra-Bold"/>
                <a:sym typeface="Muli Ultra-Bold"/>
              </a:rPr>
              <a:t>ANANT TELTIA</a:t>
            </a:r>
          </a:p>
          <a:p>
            <a:pPr algn="l" marL="509492" indent="-254746" lvl="1">
              <a:lnSpc>
                <a:spcPts val="3303"/>
              </a:lnSpc>
              <a:buFont typeface="Arial"/>
              <a:buChar char="•"/>
            </a:pPr>
            <a:r>
              <a:rPr lang="en-US" b="true" sz="2359">
                <a:solidFill>
                  <a:srgbClr val="FFFFFF"/>
                </a:solidFill>
                <a:latin typeface="Muli Ultra-Bold"/>
                <a:ea typeface="Muli Ultra-Bold"/>
                <a:cs typeface="Muli Ultra-Bold"/>
                <a:sym typeface="Muli Ultra-Bold"/>
              </a:rPr>
              <a:t>ABHISHEK PASWAN</a:t>
            </a:r>
          </a:p>
          <a:p>
            <a:pPr algn="l" marL="509492" indent="-254746" lvl="1">
              <a:lnSpc>
                <a:spcPts val="3303"/>
              </a:lnSpc>
              <a:buFont typeface="Arial"/>
              <a:buChar char="•"/>
            </a:pPr>
            <a:r>
              <a:rPr lang="en-US" b="true" sz="2359">
                <a:solidFill>
                  <a:srgbClr val="FFFFFF"/>
                </a:solidFill>
                <a:latin typeface="Muli Ultra-Bold"/>
                <a:ea typeface="Muli Ultra-Bold"/>
                <a:cs typeface="Muli Ultra-Bold"/>
                <a:sym typeface="Muli Ultra-Bold"/>
              </a:rPr>
              <a:t>AARUSH GAUR</a:t>
            </a:r>
          </a:p>
        </p:txBody>
      </p:sp>
      <p:sp>
        <p:nvSpPr>
          <p:cNvPr name="TextBox 15" id="15"/>
          <p:cNvSpPr txBox="true"/>
          <p:nvPr/>
        </p:nvSpPr>
        <p:spPr>
          <a:xfrm rot="0">
            <a:off x="0" y="3212671"/>
            <a:ext cx="10509178" cy="1930829"/>
          </a:xfrm>
          <a:prstGeom prst="rect">
            <a:avLst/>
          </a:prstGeom>
        </p:spPr>
        <p:txBody>
          <a:bodyPr anchor="t" rtlCol="false" tIns="0" lIns="0" bIns="0" rIns="0">
            <a:spAutoFit/>
          </a:bodyPr>
          <a:lstStyle/>
          <a:p>
            <a:pPr algn="ctr">
              <a:lnSpc>
                <a:spcPts val="3826"/>
              </a:lnSpc>
              <a:spcBef>
                <a:spcPct val="0"/>
              </a:spcBef>
            </a:pPr>
            <a:r>
              <a:rPr lang="en-US" sz="2733">
                <a:solidFill>
                  <a:srgbClr val="FFFFFF"/>
                </a:solidFill>
                <a:latin typeface="Playfair Display"/>
                <a:ea typeface="Playfair Display"/>
                <a:cs typeface="Playfair Display"/>
                <a:sym typeface="Playfair Display"/>
              </a:rPr>
              <a:t>TECHUP IS YOUR ALL-IN-ONE SOLUTION FOR SELECTING AND CONSTRUCTING COMPUTERS, OFFERING OPTIMAL PERFORMANCE AND COST-EFFECTIVENESS FOR BUILDING YOUR PC.</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11341525" y="-3520093"/>
            <a:ext cx="22683049" cy="19647269"/>
          </a:xfrm>
          <a:custGeom>
            <a:avLst/>
            <a:gdLst/>
            <a:ahLst/>
            <a:cxnLst/>
            <a:rect r="r" b="b" t="t" l="l"/>
            <a:pathLst>
              <a:path h="19647269" w="22683049">
                <a:moveTo>
                  <a:pt x="0" y="0"/>
                </a:moveTo>
                <a:lnTo>
                  <a:pt x="22683050" y="0"/>
                </a:lnTo>
                <a:lnTo>
                  <a:pt x="22683050" y="19647268"/>
                </a:lnTo>
                <a:lnTo>
                  <a:pt x="0" y="19647268"/>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10272913">
            <a:off x="5506077" y="-3885970"/>
            <a:ext cx="22683049" cy="19647269"/>
          </a:xfrm>
          <a:custGeom>
            <a:avLst/>
            <a:gdLst/>
            <a:ahLst/>
            <a:cxnLst/>
            <a:rect r="r" b="b" t="t" l="l"/>
            <a:pathLst>
              <a:path h="19647269" w="22683049">
                <a:moveTo>
                  <a:pt x="0" y="0"/>
                </a:moveTo>
                <a:lnTo>
                  <a:pt x="22683049" y="0"/>
                </a:lnTo>
                <a:lnTo>
                  <a:pt x="22683049" y="19647269"/>
                </a:lnTo>
                <a:lnTo>
                  <a:pt x="0" y="19647269"/>
                </a:lnTo>
                <a:lnTo>
                  <a:pt x="0" y="0"/>
                </a:lnTo>
                <a:close/>
              </a:path>
            </a:pathLst>
          </a:custGeom>
          <a:blipFill>
            <a:blip r:embed="rId2">
              <a:alphaModFix amt="73000"/>
            </a:blip>
            <a:stretch>
              <a:fillRect l="0" t="-4911" r="0" b="-4911"/>
            </a:stretch>
          </a:blipFill>
        </p:spPr>
      </p:sp>
      <p:sp>
        <p:nvSpPr>
          <p:cNvPr name="Freeform 4" id="4"/>
          <p:cNvSpPr/>
          <p:nvPr/>
        </p:nvSpPr>
        <p:spPr>
          <a:xfrm flipH="false" flipV="false" rot="0">
            <a:off x="2697861" y="1588328"/>
            <a:ext cx="12538454" cy="8698672"/>
          </a:xfrm>
          <a:custGeom>
            <a:avLst/>
            <a:gdLst/>
            <a:ahLst/>
            <a:cxnLst/>
            <a:rect r="r" b="b" t="t" l="l"/>
            <a:pathLst>
              <a:path h="8698672" w="12538454">
                <a:moveTo>
                  <a:pt x="0" y="0"/>
                </a:moveTo>
                <a:lnTo>
                  <a:pt x="12538455" y="0"/>
                </a:lnTo>
                <a:lnTo>
                  <a:pt x="12538455" y="8698672"/>
                </a:lnTo>
                <a:lnTo>
                  <a:pt x="0" y="8698672"/>
                </a:lnTo>
                <a:lnTo>
                  <a:pt x="0" y="0"/>
                </a:lnTo>
                <a:close/>
              </a:path>
            </a:pathLst>
          </a:custGeom>
          <a:blipFill>
            <a:blip r:embed="rId3"/>
            <a:stretch>
              <a:fillRect l="-1296" t="0" r="0" b="0"/>
            </a:stretch>
          </a:blipFill>
        </p:spPr>
      </p:sp>
      <p:sp>
        <p:nvSpPr>
          <p:cNvPr name="TextBox 5" id="5"/>
          <p:cNvSpPr txBox="true"/>
          <p:nvPr/>
        </p:nvSpPr>
        <p:spPr>
          <a:xfrm rot="0">
            <a:off x="7403068" y="233679"/>
            <a:ext cx="3482340" cy="795021"/>
          </a:xfrm>
          <a:prstGeom prst="rect">
            <a:avLst/>
          </a:prstGeom>
        </p:spPr>
        <p:txBody>
          <a:bodyPr anchor="t" rtlCol="false" tIns="0" lIns="0" bIns="0" rIns="0">
            <a:spAutoFit/>
          </a:bodyPr>
          <a:lstStyle/>
          <a:p>
            <a:pPr algn="ctr">
              <a:lnSpc>
                <a:spcPts val="6579"/>
              </a:lnSpc>
              <a:spcBef>
                <a:spcPct val="0"/>
              </a:spcBef>
            </a:pPr>
            <a:r>
              <a:rPr lang="en-US" b="true" sz="4699">
                <a:solidFill>
                  <a:srgbClr val="000000"/>
                </a:solidFill>
                <a:latin typeface="Muli Ultra-Bold"/>
                <a:ea typeface="Muli Ultra-Bold"/>
                <a:cs typeface="Muli Ultra-Bold"/>
                <a:sym typeface="Muli Ultra-Bold"/>
              </a:rPr>
              <a:t>PERSONA 3</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11341525" y="-3520093"/>
            <a:ext cx="22683049" cy="19647269"/>
          </a:xfrm>
          <a:custGeom>
            <a:avLst/>
            <a:gdLst/>
            <a:ahLst/>
            <a:cxnLst/>
            <a:rect r="r" b="b" t="t" l="l"/>
            <a:pathLst>
              <a:path h="19647269" w="22683049">
                <a:moveTo>
                  <a:pt x="0" y="0"/>
                </a:moveTo>
                <a:lnTo>
                  <a:pt x="22683050" y="0"/>
                </a:lnTo>
                <a:lnTo>
                  <a:pt x="22683050" y="19647268"/>
                </a:lnTo>
                <a:lnTo>
                  <a:pt x="0" y="19647268"/>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10272913">
            <a:off x="5506077" y="-3885970"/>
            <a:ext cx="22683049" cy="19647269"/>
          </a:xfrm>
          <a:custGeom>
            <a:avLst/>
            <a:gdLst/>
            <a:ahLst/>
            <a:cxnLst/>
            <a:rect r="r" b="b" t="t" l="l"/>
            <a:pathLst>
              <a:path h="19647269" w="22683049">
                <a:moveTo>
                  <a:pt x="0" y="0"/>
                </a:moveTo>
                <a:lnTo>
                  <a:pt x="22683049" y="0"/>
                </a:lnTo>
                <a:lnTo>
                  <a:pt x="22683049" y="19647269"/>
                </a:lnTo>
                <a:lnTo>
                  <a:pt x="0" y="19647269"/>
                </a:lnTo>
                <a:lnTo>
                  <a:pt x="0" y="0"/>
                </a:lnTo>
                <a:close/>
              </a:path>
            </a:pathLst>
          </a:custGeom>
          <a:blipFill>
            <a:blip r:embed="rId2">
              <a:alphaModFix amt="73000"/>
            </a:blip>
            <a:stretch>
              <a:fillRect l="0" t="-4911" r="0" b="-4911"/>
            </a:stretch>
          </a:blipFill>
        </p:spPr>
      </p:sp>
      <p:sp>
        <p:nvSpPr>
          <p:cNvPr name="Freeform 4" id="4"/>
          <p:cNvSpPr/>
          <p:nvPr/>
        </p:nvSpPr>
        <p:spPr>
          <a:xfrm flipH="false" flipV="false" rot="0">
            <a:off x="1862665" y="2060885"/>
            <a:ext cx="14562671" cy="8195600"/>
          </a:xfrm>
          <a:custGeom>
            <a:avLst/>
            <a:gdLst/>
            <a:ahLst/>
            <a:cxnLst/>
            <a:rect r="r" b="b" t="t" l="l"/>
            <a:pathLst>
              <a:path h="8195600" w="14562671">
                <a:moveTo>
                  <a:pt x="0" y="0"/>
                </a:moveTo>
                <a:lnTo>
                  <a:pt x="14562670" y="0"/>
                </a:lnTo>
                <a:lnTo>
                  <a:pt x="14562670" y="8195601"/>
                </a:lnTo>
                <a:lnTo>
                  <a:pt x="0" y="8195601"/>
                </a:lnTo>
                <a:lnTo>
                  <a:pt x="0" y="0"/>
                </a:lnTo>
                <a:close/>
              </a:path>
            </a:pathLst>
          </a:custGeom>
          <a:blipFill>
            <a:blip r:embed="rId3"/>
            <a:stretch>
              <a:fillRect l="0" t="0" r="0" b="0"/>
            </a:stretch>
          </a:blipFill>
        </p:spPr>
      </p:sp>
      <p:sp>
        <p:nvSpPr>
          <p:cNvPr name="TextBox 5" id="5"/>
          <p:cNvSpPr txBox="true"/>
          <p:nvPr/>
        </p:nvSpPr>
        <p:spPr>
          <a:xfrm rot="0">
            <a:off x="7402830" y="588327"/>
            <a:ext cx="3482340" cy="795021"/>
          </a:xfrm>
          <a:prstGeom prst="rect">
            <a:avLst/>
          </a:prstGeom>
        </p:spPr>
        <p:txBody>
          <a:bodyPr anchor="t" rtlCol="false" tIns="0" lIns="0" bIns="0" rIns="0">
            <a:spAutoFit/>
          </a:bodyPr>
          <a:lstStyle/>
          <a:p>
            <a:pPr algn="ctr">
              <a:lnSpc>
                <a:spcPts val="6579"/>
              </a:lnSpc>
              <a:spcBef>
                <a:spcPct val="0"/>
              </a:spcBef>
            </a:pPr>
            <a:r>
              <a:rPr lang="en-US" b="true" sz="4699">
                <a:solidFill>
                  <a:srgbClr val="000000"/>
                </a:solidFill>
                <a:latin typeface="Muli Ultra-Bold"/>
                <a:ea typeface="Muli Ultra-Bold"/>
                <a:cs typeface="Muli Ultra-Bold"/>
                <a:sym typeface="Muli Ultra-Bold"/>
              </a:rPr>
              <a:t>PERSONA 4</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11341525" y="-3664949"/>
            <a:ext cx="22683049" cy="19647269"/>
          </a:xfrm>
          <a:custGeom>
            <a:avLst/>
            <a:gdLst/>
            <a:ahLst/>
            <a:cxnLst/>
            <a:rect r="r" b="b" t="t" l="l"/>
            <a:pathLst>
              <a:path h="19647269" w="22683049">
                <a:moveTo>
                  <a:pt x="0" y="0"/>
                </a:moveTo>
                <a:lnTo>
                  <a:pt x="22683050" y="0"/>
                </a:lnTo>
                <a:lnTo>
                  <a:pt x="22683050" y="19647269"/>
                </a:lnTo>
                <a:lnTo>
                  <a:pt x="0" y="19647269"/>
                </a:lnTo>
                <a:lnTo>
                  <a:pt x="0" y="0"/>
                </a:lnTo>
                <a:close/>
              </a:path>
            </a:pathLst>
          </a:custGeom>
          <a:blipFill>
            <a:blip r:embed="rId2">
              <a:alphaModFix amt="73000"/>
            </a:blip>
            <a:stretch>
              <a:fillRect l="0" t="-4911" r="0" b="-4911"/>
            </a:stretch>
          </a:blipFill>
        </p:spPr>
      </p:sp>
      <p:sp>
        <p:nvSpPr>
          <p:cNvPr name="TextBox 3" id="3"/>
          <p:cNvSpPr txBox="true"/>
          <p:nvPr/>
        </p:nvSpPr>
        <p:spPr>
          <a:xfrm rot="0">
            <a:off x="6738888" y="349250"/>
            <a:ext cx="4810224" cy="679450"/>
          </a:xfrm>
          <a:prstGeom prst="rect">
            <a:avLst/>
          </a:prstGeom>
        </p:spPr>
        <p:txBody>
          <a:bodyPr anchor="t" rtlCol="false" tIns="0" lIns="0" bIns="0" rIns="0">
            <a:spAutoFit/>
          </a:bodyPr>
          <a:lstStyle/>
          <a:p>
            <a:pPr algn="ctr">
              <a:lnSpc>
                <a:spcPts val="5599"/>
              </a:lnSpc>
              <a:spcBef>
                <a:spcPct val="0"/>
              </a:spcBef>
            </a:pPr>
            <a:r>
              <a:rPr lang="en-US" b="true" sz="3999">
                <a:solidFill>
                  <a:srgbClr val="000000"/>
                </a:solidFill>
                <a:latin typeface="Muli Ultra-Bold"/>
                <a:ea typeface="Muli Ultra-Bold"/>
                <a:cs typeface="Muli Ultra-Bold"/>
                <a:sym typeface="Muli Ultra-Bold"/>
              </a:rPr>
              <a:t> BRAINSTORMING!!</a:t>
            </a:r>
          </a:p>
        </p:txBody>
      </p:sp>
      <p:sp>
        <p:nvSpPr>
          <p:cNvPr name="Freeform 4" id="4"/>
          <p:cNvSpPr/>
          <p:nvPr/>
        </p:nvSpPr>
        <p:spPr>
          <a:xfrm flipH="false" flipV="false" rot="-9732219">
            <a:off x="6427295" y="-2555637"/>
            <a:ext cx="22683049" cy="19647269"/>
          </a:xfrm>
          <a:custGeom>
            <a:avLst/>
            <a:gdLst/>
            <a:ahLst/>
            <a:cxnLst/>
            <a:rect r="r" b="b" t="t" l="l"/>
            <a:pathLst>
              <a:path h="19647269" w="22683049">
                <a:moveTo>
                  <a:pt x="0" y="0"/>
                </a:moveTo>
                <a:lnTo>
                  <a:pt x="22683049" y="0"/>
                </a:lnTo>
                <a:lnTo>
                  <a:pt x="22683049" y="19647269"/>
                </a:lnTo>
                <a:lnTo>
                  <a:pt x="0" y="19647269"/>
                </a:lnTo>
                <a:lnTo>
                  <a:pt x="0" y="0"/>
                </a:lnTo>
                <a:close/>
              </a:path>
            </a:pathLst>
          </a:custGeom>
          <a:blipFill>
            <a:blip r:embed="rId2">
              <a:alphaModFix amt="73000"/>
            </a:blip>
            <a:stretch>
              <a:fillRect l="0" t="-4911" r="0" b="-4911"/>
            </a:stretch>
          </a:blipFill>
        </p:spPr>
      </p:sp>
      <p:sp>
        <p:nvSpPr>
          <p:cNvPr name="Freeform 5" id="5"/>
          <p:cNvSpPr/>
          <p:nvPr/>
        </p:nvSpPr>
        <p:spPr>
          <a:xfrm flipH="false" flipV="false" rot="0">
            <a:off x="1939788" y="1670261"/>
            <a:ext cx="14408424" cy="8439371"/>
          </a:xfrm>
          <a:custGeom>
            <a:avLst/>
            <a:gdLst/>
            <a:ahLst/>
            <a:cxnLst/>
            <a:rect r="r" b="b" t="t" l="l"/>
            <a:pathLst>
              <a:path h="8439371" w="14408424">
                <a:moveTo>
                  <a:pt x="0" y="0"/>
                </a:moveTo>
                <a:lnTo>
                  <a:pt x="14408424" y="0"/>
                </a:lnTo>
                <a:lnTo>
                  <a:pt x="14408424" y="8439371"/>
                </a:lnTo>
                <a:lnTo>
                  <a:pt x="0" y="8439371"/>
                </a:lnTo>
                <a:lnTo>
                  <a:pt x="0" y="0"/>
                </a:lnTo>
                <a:close/>
              </a:path>
            </a:pathLst>
          </a:custGeom>
          <a:blipFill>
            <a:blip r:embed="rId3"/>
            <a:stretch>
              <a:fillRect l="-3111" t="-3580" r="-3182" b="-4774"/>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11341525" y="-3664949"/>
            <a:ext cx="22683049" cy="19647269"/>
          </a:xfrm>
          <a:custGeom>
            <a:avLst/>
            <a:gdLst/>
            <a:ahLst/>
            <a:cxnLst/>
            <a:rect r="r" b="b" t="t" l="l"/>
            <a:pathLst>
              <a:path h="19647269" w="22683049">
                <a:moveTo>
                  <a:pt x="0" y="0"/>
                </a:moveTo>
                <a:lnTo>
                  <a:pt x="22683050" y="0"/>
                </a:lnTo>
                <a:lnTo>
                  <a:pt x="22683050" y="19647269"/>
                </a:lnTo>
                <a:lnTo>
                  <a:pt x="0" y="19647269"/>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9732219">
            <a:off x="6427295" y="-2555637"/>
            <a:ext cx="22683049" cy="19647269"/>
          </a:xfrm>
          <a:custGeom>
            <a:avLst/>
            <a:gdLst/>
            <a:ahLst/>
            <a:cxnLst/>
            <a:rect r="r" b="b" t="t" l="l"/>
            <a:pathLst>
              <a:path h="19647269" w="22683049">
                <a:moveTo>
                  <a:pt x="0" y="0"/>
                </a:moveTo>
                <a:lnTo>
                  <a:pt x="22683049" y="0"/>
                </a:lnTo>
                <a:lnTo>
                  <a:pt x="22683049" y="19647269"/>
                </a:lnTo>
                <a:lnTo>
                  <a:pt x="0" y="19647269"/>
                </a:lnTo>
                <a:lnTo>
                  <a:pt x="0" y="0"/>
                </a:lnTo>
                <a:close/>
              </a:path>
            </a:pathLst>
          </a:custGeom>
          <a:blipFill>
            <a:blip r:embed="rId2">
              <a:alphaModFix amt="73000"/>
            </a:blip>
            <a:stretch>
              <a:fillRect l="0" t="-4911" r="0" b="-4911"/>
            </a:stretch>
          </a:blipFill>
        </p:spPr>
      </p:sp>
      <p:sp>
        <p:nvSpPr>
          <p:cNvPr name="TextBox 4" id="4"/>
          <p:cNvSpPr txBox="true"/>
          <p:nvPr/>
        </p:nvSpPr>
        <p:spPr>
          <a:xfrm rot="0">
            <a:off x="482326" y="4196638"/>
            <a:ext cx="17323347" cy="2198524"/>
          </a:xfrm>
          <a:prstGeom prst="rect">
            <a:avLst/>
          </a:prstGeom>
        </p:spPr>
        <p:txBody>
          <a:bodyPr anchor="t" rtlCol="false" tIns="0" lIns="0" bIns="0" rIns="0">
            <a:spAutoFit/>
          </a:bodyPr>
          <a:lstStyle/>
          <a:p>
            <a:pPr algn="ctr">
              <a:lnSpc>
                <a:spcPts val="16426"/>
              </a:lnSpc>
            </a:pPr>
            <a:r>
              <a:rPr lang="en-US" b="true" sz="16426" i="true" spc="2595">
                <a:solidFill>
                  <a:srgbClr val="FFFFFF"/>
                </a:solidFill>
                <a:latin typeface="HK Modular"/>
                <a:ea typeface="HK Modular"/>
                <a:cs typeface="HK Modular"/>
                <a:sym typeface="HK Modular"/>
              </a:rPr>
              <a:t>SCENARIO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6798440" y="-2896530"/>
            <a:ext cx="15770679" cy="16557143"/>
          </a:xfrm>
          <a:custGeom>
            <a:avLst/>
            <a:gdLst/>
            <a:ahLst/>
            <a:cxnLst/>
            <a:rect r="r" b="b" t="t" l="l"/>
            <a:pathLst>
              <a:path h="16557143" w="15770679">
                <a:moveTo>
                  <a:pt x="15770678" y="0"/>
                </a:moveTo>
                <a:lnTo>
                  <a:pt x="0" y="0"/>
                </a:lnTo>
                <a:lnTo>
                  <a:pt x="0" y="16557143"/>
                </a:lnTo>
                <a:lnTo>
                  <a:pt x="15770678" y="16557143"/>
                </a:lnTo>
                <a:lnTo>
                  <a:pt x="15770678" y="0"/>
                </a:lnTo>
                <a:close/>
              </a:path>
            </a:pathLst>
          </a:custGeom>
          <a:blipFill>
            <a:blip r:embed="rId2"/>
            <a:stretch>
              <a:fillRect l="0" t="0" r="0" b="0"/>
            </a:stretch>
          </a:blipFill>
        </p:spPr>
      </p:sp>
      <p:grpSp>
        <p:nvGrpSpPr>
          <p:cNvPr name="Group 3" id="3"/>
          <p:cNvGrpSpPr/>
          <p:nvPr/>
        </p:nvGrpSpPr>
        <p:grpSpPr>
          <a:xfrm rot="0">
            <a:off x="4665405" y="1028700"/>
            <a:ext cx="10586243" cy="2056456"/>
            <a:chOff x="0" y="0"/>
            <a:chExt cx="14114991" cy="2741941"/>
          </a:xfrm>
        </p:grpSpPr>
        <p:sp>
          <p:nvSpPr>
            <p:cNvPr name="TextBox 4" id="4"/>
            <p:cNvSpPr txBox="true"/>
            <p:nvPr/>
          </p:nvSpPr>
          <p:spPr>
            <a:xfrm rot="0">
              <a:off x="0" y="-95250"/>
              <a:ext cx="14114991" cy="1062990"/>
            </a:xfrm>
            <a:prstGeom prst="rect">
              <a:avLst/>
            </a:prstGeom>
          </p:spPr>
          <p:txBody>
            <a:bodyPr anchor="t" rtlCol="false" tIns="0" lIns="0" bIns="0" rIns="0">
              <a:spAutoFit/>
            </a:bodyPr>
            <a:lstStyle/>
            <a:p>
              <a:pPr algn="l">
                <a:lnSpc>
                  <a:spcPts val="6719"/>
                </a:lnSpc>
              </a:pPr>
              <a:r>
                <a:rPr lang="en-US" sz="4800">
                  <a:solidFill>
                    <a:srgbClr val="000000"/>
                  </a:solidFill>
                  <a:latin typeface="Michroma"/>
                  <a:ea typeface="Michroma"/>
                  <a:cs typeface="Michroma"/>
                  <a:sym typeface="Michroma"/>
                </a:rPr>
                <a:t>Scenario</a:t>
              </a:r>
            </a:p>
          </p:txBody>
        </p:sp>
        <p:sp>
          <p:nvSpPr>
            <p:cNvPr name="AutoShape 5" id="5"/>
            <p:cNvSpPr/>
            <p:nvPr/>
          </p:nvSpPr>
          <p:spPr>
            <a:xfrm rot="0">
              <a:off x="0" y="1764009"/>
              <a:ext cx="112345" cy="977932"/>
            </a:xfrm>
            <a:prstGeom prst="rect">
              <a:avLst/>
            </a:prstGeom>
            <a:solidFill>
              <a:srgbClr val="F41BFF"/>
            </a:solidFill>
          </p:spPr>
        </p:sp>
      </p:grpSp>
      <p:grpSp>
        <p:nvGrpSpPr>
          <p:cNvPr name="Group 6" id="6"/>
          <p:cNvGrpSpPr/>
          <p:nvPr/>
        </p:nvGrpSpPr>
        <p:grpSpPr>
          <a:xfrm rot="0">
            <a:off x="15818111" y="4927146"/>
            <a:ext cx="930084" cy="454895"/>
            <a:chOff x="0" y="0"/>
            <a:chExt cx="1240111" cy="606527"/>
          </a:xfrm>
        </p:grpSpPr>
        <p:sp>
          <p:nvSpPr>
            <p:cNvPr name="Freeform 7" id="7"/>
            <p:cNvSpPr/>
            <p:nvPr/>
          </p:nvSpPr>
          <p:spPr>
            <a:xfrm flipH="false" flipV="false" rot="0">
              <a:off x="0" y="0"/>
              <a:ext cx="1240111" cy="606527"/>
            </a:xfrm>
            <a:custGeom>
              <a:avLst/>
              <a:gdLst/>
              <a:ahLst/>
              <a:cxnLst/>
              <a:rect r="r" b="b" t="t" l="l"/>
              <a:pathLst>
                <a:path h="606527" w="1240111">
                  <a:moveTo>
                    <a:pt x="0" y="0"/>
                  </a:moveTo>
                  <a:lnTo>
                    <a:pt x="1240111" y="0"/>
                  </a:lnTo>
                  <a:lnTo>
                    <a:pt x="1240111" y="606527"/>
                  </a:lnTo>
                  <a:lnTo>
                    <a:pt x="0" y="60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96080" y="175465"/>
              <a:ext cx="847951" cy="255598"/>
              <a:chOff x="0" y="0"/>
              <a:chExt cx="1424079" cy="429260"/>
            </a:xfrm>
          </p:grpSpPr>
          <p:sp>
            <p:nvSpPr>
              <p:cNvPr name="Freeform 9" id="9"/>
              <p:cNvSpPr/>
              <p:nvPr/>
            </p:nvSpPr>
            <p:spPr>
              <a:xfrm flipH="false" flipV="false" rot="0">
                <a:off x="0" y="-5080"/>
                <a:ext cx="1424079" cy="434340"/>
              </a:xfrm>
              <a:custGeom>
                <a:avLst/>
                <a:gdLst/>
                <a:ahLst/>
                <a:cxnLst/>
                <a:rect r="r" b="b" t="t" l="l"/>
                <a:pathLst>
                  <a:path h="434340" w="1424079">
                    <a:moveTo>
                      <a:pt x="1406299" y="187960"/>
                    </a:moveTo>
                    <a:lnTo>
                      <a:pt x="1144679" y="11430"/>
                    </a:lnTo>
                    <a:cubicBezTo>
                      <a:pt x="1126899" y="0"/>
                      <a:pt x="1104038" y="3810"/>
                      <a:pt x="1091338" y="21590"/>
                    </a:cubicBezTo>
                    <a:cubicBezTo>
                      <a:pt x="1079909" y="39370"/>
                      <a:pt x="1083719" y="62230"/>
                      <a:pt x="1101499" y="74930"/>
                    </a:cubicBezTo>
                    <a:lnTo>
                      <a:pt x="1260249" y="181610"/>
                    </a:lnTo>
                    <a:lnTo>
                      <a:pt x="0" y="181610"/>
                    </a:lnTo>
                    <a:lnTo>
                      <a:pt x="0" y="257810"/>
                    </a:lnTo>
                    <a:lnTo>
                      <a:pt x="1260249" y="257810"/>
                    </a:lnTo>
                    <a:lnTo>
                      <a:pt x="1101499" y="364490"/>
                    </a:lnTo>
                    <a:cubicBezTo>
                      <a:pt x="1083719" y="375920"/>
                      <a:pt x="1079909" y="400050"/>
                      <a:pt x="1091339" y="417830"/>
                    </a:cubicBezTo>
                    <a:cubicBezTo>
                      <a:pt x="1098959" y="429260"/>
                      <a:pt x="1110389" y="434340"/>
                      <a:pt x="1123089" y="434340"/>
                    </a:cubicBezTo>
                    <a:cubicBezTo>
                      <a:pt x="1130709" y="434340"/>
                      <a:pt x="1138329" y="431800"/>
                      <a:pt x="1144679" y="427990"/>
                    </a:cubicBezTo>
                    <a:lnTo>
                      <a:pt x="1407569" y="251460"/>
                    </a:lnTo>
                    <a:cubicBezTo>
                      <a:pt x="1417729" y="243840"/>
                      <a:pt x="1424079" y="232410"/>
                      <a:pt x="1424079" y="219710"/>
                    </a:cubicBezTo>
                    <a:cubicBezTo>
                      <a:pt x="1424079" y="207010"/>
                      <a:pt x="1417729" y="195580"/>
                      <a:pt x="1406299" y="187960"/>
                    </a:cubicBezTo>
                    <a:close/>
                  </a:path>
                </a:pathLst>
              </a:custGeom>
              <a:solidFill>
                <a:srgbClr val="000000"/>
              </a:solidFill>
            </p:spPr>
          </p:sp>
        </p:grpSp>
      </p:grpSp>
      <p:sp>
        <p:nvSpPr>
          <p:cNvPr name="Freeform 10" id="10"/>
          <p:cNvSpPr/>
          <p:nvPr/>
        </p:nvSpPr>
        <p:spPr>
          <a:xfrm flipH="false" flipV="false" rot="0">
            <a:off x="-193924" y="-161509"/>
            <a:ext cx="18288000" cy="5543550"/>
          </a:xfrm>
          <a:custGeom>
            <a:avLst/>
            <a:gdLst/>
            <a:ahLst/>
            <a:cxnLst/>
            <a:rect r="r" b="b" t="t" l="l"/>
            <a:pathLst>
              <a:path h="5543550" w="18288000">
                <a:moveTo>
                  <a:pt x="0" y="0"/>
                </a:moveTo>
                <a:lnTo>
                  <a:pt x="18288000" y="0"/>
                </a:lnTo>
                <a:lnTo>
                  <a:pt x="18288000" y="5543550"/>
                </a:lnTo>
                <a:lnTo>
                  <a:pt x="0" y="5543550"/>
                </a:lnTo>
                <a:lnTo>
                  <a:pt x="0" y="0"/>
                </a:lnTo>
                <a:close/>
              </a:path>
            </a:pathLst>
          </a:custGeom>
          <a:blipFill>
            <a:blip r:embed="rId5"/>
            <a:stretch>
              <a:fillRect l="0" t="0" r="0" b="0"/>
            </a:stretch>
          </a:blipFill>
        </p:spPr>
      </p:sp>
      <p:sp>
        <p:nvSpPr>
          <p:cNvPr name="Freeform 11" id="11"/>
          <p:cNvSpPr/>
          <p:nvPr/>
        </p:nvSpPr>
        <p:spPr>
          <a:xfrm flipH="false" flipV="false" rot="0">
            <a:off x="-396952" y="5066084"/>
            <a:ext cx="18491028" cy="5220916"/>
          </a:xfrm>
          <a:custGeom>
            <a:avLst/>
            <a:gdLst/>
            <a:ahLst/>
            <a:cxnLst/>
            <a:rect r="r" b="b" t="t" l="l"/>
            <a:pathLst>
              <a:path h="5220916" w="18491028">
                <a:moveTo>
                  <a:pt x="0" y="0"/>
                </a:moveTo>
                <a:lnTo>
                  <a:pt x="18491028" y="0"/>
                </a:lnTo>
                <a:lnTo>
                  <a:pt x="18491028" y="5220916"/>
                </a:lnTo>
                <a:lnTo>
                  <a:pt x="0" y="5220916"/>
                </a:lnTo>
                <a:lnTo>
                  <a:pt x="0" y="0"/>
                </a:lnTo>
                <a:close/>
              </a:path>
            </a:pathLst>
          </a:custGeom>
          <a:blipFill>
            <a:blip r:embed="rId6"/>
            <a:stretch>
              <a:fillRect l="-1286" t="0" r="-1054" b="-7040"/>
            </a:stretch>
          </a:blipFill>
        </p:spPr>
      </p:sp>
      <p:sp>
        <p:nvSpPr>
          <p:cNvPr name="TextBox 12" id="12"/>
          <p:cNvSpPr txBox="true"/>
          <p:nvPr/>
        </p:nvSpPr>
        <p:spPr>
          <a:xfrm rot="0">
            <a:off x="1028700" y="4914484"/>
            <a:ext cx="808779" cy="467557"/>
          </a:xfrm>
          <a:prstGeom prst="rect">
            <a:avLst/>
          </a:prstGeom>
        </p:spPr>
        <p:txBody>
          <a:bodyPr anchor="t" rtlCol="false" tIns="0" lIns="0" bIns="0" rIns="0">
            <a:spAutoFit/>
          </a:bodyPr>
          <a:lstStyle/>
          <a:p>
            <a:pPr algn="l">
              <a:lnSpc>
                <a:spcPts val="3756"/>
              </a:lnSpc>
            </a:pPr>
            <a:r>
              <a:rPr lang="en-US" sz="3130">
                <a:solidFill>
                  <a:srgbClr val="000000"/>
                </a:solidFill>
                <a:latin typeface="Michroma"/>
                <a:ea typeface="Michroma"/>
                <a:cs typeface="Michroma"/>
                <a:sym typeface="Michroma"/>
              </a:rPr>
              <a:t>07</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9237366" y="-3612994"/>
            <a:ext cx="22683049" cy="19647269"/>
          </a:xfrm>
          <a:custGeom>
            <a:avLst/>
            <a:gdLst/>
            <a:ahLst/>
            <a:cxnLst/>
            <a:rect r="r" b="b" t="t" l="l"/>
            <a:pathLst>
              <a:path h="19647269" w="22683049">
                <a:moveTo>
                  <a:pt x="0" y="0"/>
                </a:moveTo>
                <a:lnTo>
                  <a:pt x="22683050" y="0"/>
                </a:lnTo>
                <a:lnTo>
                  <a:pt x="22683050" y="19647268"/>
                </a:lnTo>
                <a:lnTo>
                  <a:pt x="0" y="19647268"/>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9732219">
            <a:off x="6427295" y="-2555637"/>
            <a:ext cx="22683049" cy="19647269"/>
          </a:xfrm>
          <a:custGeom>
            <a:avLst/>
            <a:gdLst/>
            <a:ahLst/>
            <a:cxnLst/>
            <a:rect r="r" b="b" t="t" l="l"/>
            <a:pathLst>
              <a:path h="19647269" w="22683049">
                <a:moveTo>
                  <a:pt x="0" y="0"/>
                </a:moveTo>
                <a:lnTo>
                  <a:pt x="22683049" y="0"/>
                </a:lnTo>
                <a:lnTo>
                  <a:pt x="22683049" y="19647269"/>
                </a:lnTo>
                <a:lnTo>
                  <a:pt x="0" y="19647269"/>
                </a:lnTo>
                <a:lnTo>
                  <a:pt x="0" y="0"/>
                </a:lnTo>
                <a:close/>
              </a:path>
            </a:pathLst>
          </a:custGeom>
          <a:blipFill>
            <a:blip r:embed="rId2">
              <a:alphaModFix amt="73000"/>
            </a:blip>
            <a:stretch>
              <a:fillRect l="0" t="-4911" r="0" b="-4911"/>
            </a:stretch>
          </a:blipFill>
        </p:spPr>
      </p:sp>
      <p:sp>
        <p:nvSpPr>
          <p:cNvPr name="TextBox 4" id="4"/>
          <p:cNvSpPr txBox="true"/>
          <p:nvPr/>
        </p:nvSpPr>
        <p:spPr>
          <a:xfrm rot="0">
            <a:off x="0" y="3153587"/>
            <a:ext cx="18288000" cy="4284627"/>
          </a:xfrm>
          <a:prstGeom prst="rect">
            <a:avLst/>
          </a:prstGeom>
        </p:spPr>
        <p:txBody>
          <a:bodyPr anchor="t" rtlCol="false" tIns="0" lIns="0" bIns="0" rIns="0">
            <a:spAutoFit/>
          </a:bodyPr>
          <a:lstStyle/>
          <a:p>
            <a:pPr algn="ctr">
              <a:lnSpc>
                <a:spcPts val="16426"/>
              </a:lnSpc>
            </a:pPr>
            <a:r>
              <a:rPr lang="en-US" b="true" sz="16426" i="true" spc="2595">
                <a:solidFill>
                  <a:srgbClr val="FFFFFF"/>
                </a:solidFill>
                <a:latin typeface="HK Modular"/>
                <a:ea typeface="HK Modular"/>
                <a:cs typeface="HK Modular"/>
                <a:sym typeface="HK Modular"/>
              </a:rPr>
              <a:t>EMPATHY MAPPING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7043603" y="-2616344"/>
            <a:ext cx="15770679" cy="16557143"/>
          </a:xfrm>
          <a:custGeom>
            <a:avLst/>
            <a:gdLst/>
            <a:ahLst/>
            <a:cxnLst/>
            <a:rect r="r" b="b" t="t" l="l"/>
            <a:pathLst>
              <a:path h="16557143" w="15770679">
                <a:moveTo>
                  <a:pt x="15770679" y="0"/>
                </a:moveTo>
                <a:lnTo>
                  <a:pt x="0" y="0"/>
                </a:lnTo>
                <a:lnTo>
                  <a:pt x="0" y="16557143"/>
                </a:lnTo>
                <a:lnTo>
                  <a:pt x="15770679" y="16557143"/>
                </a:lnTo>
                <a:lnTo>
                  <a:pt x="15770679" y="0"/>
                </a:lnTo>
                <a:close/>
              </a:path>
            </a:pathLst>
          </a:custGeom>
          <a:blipFill>
            <a:blip r:embed="rId2"/>
            <a:stretch>
              <a:fillRect l="0" t="0" r="0" b="0"/>
            </a:stretch>
          </a:blipFill>
        </p:spPr>
      </p:sp>
      <p:sp>
        <p:nvSpPr>
          <p:cNvPr name="Freeform 3" id="3"/>
          <p:cNvSpPr/>
          <p:nvPr/>
        </p:nvSpPr>
        <p:spPr>
          <a:xfrm flipH="false" flipV="false" rot="0">
            <a:off x="4151438" y="0"/>
            <a:ext cx="10462294" cy="10387206"/>
          </a:xfrm>
          <a:custGeom>
            <a:avLst/>
            <a:gdLst/>
            <a:ahLst/>
            <a:cxnLst/>
            <a:rect r="r" b="b" t="t" l="l"/>
            <a:pathLst>
              <a:path h="10387206" w="10462294">
                <a:moveTo>
                  <a:pt x="0" y="0"/>
                </a:moveTo>
                <a:lnTo>
                  <a:pt x="10462294" y="0"/>
                </a:lnTo>
                <a:lnTo>
                  <a:pt x="10462294" y="10387206"/>
                </a:lnTo>
                <a:lnTo>
                  <a:pt x="0" y="10387206"/>
                </a:lnTo>
                <a:lnTo>
                  <a:pt x="0" y="0"/>
                </a:lnTo>
                <a:close/>
              </a:path>
            </a:pathLst>
          </a:custGeom>
          <a:blipFill>
            <a:blip r:embed="rId3"/>
            <a:stretch>
              <a:fillRect l="0" t="0" r="0" b="0"/>
            </a:stretch>
          </a:blipFill>
        </p:spPr>
      </p:sp>
      <p:sp>
        <p:nvSpPr>
          <p:cNvPr name="Freeform 4" id="4"/>
          <p:cNvSpPr/>
          <p:nvPr/>
        </p:nvSpPr>
        <p:spPr>
          <a:xfrm flipH="true" flipV="false" rot="0">
            <a:off x="-9825323" y="-1868548"/>
            <a:ext cx="15770679" cy="16557143"/>
          </a:xfrm>
          <a:custGeom>
            <a:avLst/>
            <a:gdLst/>
            <a:ahLst/>
            <a:cxnLst/>
            <a:rect r="r" b="b" t="t" l="l"/>
            <a:pathLst>
              <a:path h="16557143" w="15770679">
                <a:moveTo>
                  <a:pt x="15770679" y="0"/>
                </a:moveTo>
                <a:lnTo>
                  <a:pt x="0" y="0"/>
                </a:lnTo>
                <a:lnTo>
                  <a:pt x="0" y="16557143"/>
                </a:lnTo>
                <a:lnTo>
                  <a:pt x="15770679" y="16557143"/>
                </a:lnTo>
                <a:lnTo>
                  <a:pt x="15770679" y="0"/>
                </a:lnTo>
                <a:close/>
              </a:path>
            </a:pathLst>
          </a:custGeom>
          <a:blipFill>
            <a:blip r:embed="rId2"/>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2533456" y="-4680134"/>
            <a:ext cx="22683049" cy="19647269"/>
          </a:xfrm>
          <a:custGeom>
            <a:avLst/>
            <a:gdLst/>
            <a:ahLst/>
            <a:cxnLst/>
            <a:rect r="r" b="b" t="t" l="l"/>
            <a:pathLst>
              <a:path h="19647269" w="22683049">
                <a:moveTo>
                  <a:pt x="0" y="0"/>
                </a:moveTo>
                <a:lnTo>
                  <a:pt x="22683049" y="0"/>
                </a:lnTo>
                <a:lnTo>
                  <a:pt x="22683049" y="19647268"/>
                </a:lnTo>
                <a:lnTo>
                  <a:pt x="0" y="19647268"/>
                </a:lnTo>
                <a:lnTo>
                  <a:pt x="0" y="0"/>
                </a:lnTo>
                <a:close/>
              </a:path>
            </a:pathLst>
          </a:custGeom>
          <a:blipFill>
            <a:blip r:embed="rId2">
              <a:alphaModFix amt="73000"/>
            </a:blip>
            <a:stretch>
              <a:fillRect l="0" t="-4911" r="0" b="-4911"/>
            </a:stretch>
          </a:blipFill>
        </p:spPr>
      </p:sp>
      <p:sp>
        <p:nvSpPr>
          <p:cNvPr name="TextBox 3" id="3"/>
          <p:cNvSpPr txBox="true"/>
          <p:nvPr/>
        </p:nvSpPr>
        <p:spPr>
          <a:xfrm rot="0">
            <a:off x="9849644" y="5057775"/>
            <a:ext cx="8438356" cy="795021"/>
          </a:xfrm>
          <a:prstGeom prst="rect">
            <a:avLst/>
          </a:prstGeom>
        </p:spPr>
        <p:txBody>
          <a:bodyPr anchor="t" rtlCol="false" tIns="0" lIns="0" bIns="0" rIns="0">
            <a:spAutoFit/>
          </a:bodyPr>
          <a:lstStyle/>
          <a:p>
            <a:pPr algn="ctr">
              <a:lnSpc>
                <a:spcPts val="6579"/>
              </a:lnSpc>
              <a:spcBef>
                <a:spcPct val="0"/>
              </a:spcBef>
            </a:pPr>
            <a:r>
              <a:rPr lang="en-US" b="true" sz="4699">
                <a:solidFill>
                  <a:srgbClr val="000000"/>
                </a:solidFill>
                <a:latin typeface="Muli Ultra-Bold"/>
                <a:ea typeface="Muli Ultra-Bold"/>
                <a:cs typeface="Muli Ultra-Bold"/>
                <a:sym typeface="Muli Ultra-Bold"/>
              </a:rPr>
              <a:t>PROBLEM UNDERSTANDING</a:t>
            </a:r>
          </a:p>
        </p:txBody>
      </p:sp>
      <p:sp>
        <p:nvSpPr>
          <p:cNvPr name="Freeform 4" id="4"/>
          <p:cNvSpPr/>
          <p:nvPr/>
        </p:nvSpPr>
        <p:spPr>
          <a:xfrm flipH="false" flipV="false" rot="-915584">
            <a:off x="-13762440" y="-2590848"/>
            <a:ext cx="22683049" cy="19647269"/>
          </a:xfrm>
          <a:custGeom>
            <a:avLst/>
            <a:gdLst/>
            <a:ahLst/>
            <a:cxnLst/>
            <a:rect r="r" b="b" t="t" l="l"/>
            <a:pathLst>
              <a:path h="19647269" w="22683049">
                <a:moveTo>
                  <a:pt x="0" y="0"/>
                </a:moveTo>
                <a:lnTo>
                  <a:pt x="22683049" y="0"/>
                </a:lnTo>
                <a:lnTo>
                  <a:pt x="22683049" y="19647268"/>
                </a:lnTo>
                <a:lnTo>
                  <a:pt x="0" y="19647268"/>
                </a:lnTo>
                <a:lnTo>
                  <a:pt x="0" y="0"/>
                </a:lnTo>
                <a:close/>
              </a:path>
            </a:pathLst>
          </a:custGeom>
          <a:blipFill>
            <a:blip r:embed="rId2">
              <a:alphaModFix amt="73000"/>
            </a:blip>
            <a:stretch>
              <a:fillRect l="0" t="-4911" r="0" b="-4911"/>
            </a:stretch>
          </a:blipFill>
        </p:spPr>
      </p:sp>
      <p:sp>
        <p:nvSpPr>
          <p:cNvPr name="Freeform 5" id="5"/>
          <p:cNvSpPr/>
          <p:nvPr/>
        </p:nvSpPr>
        <p:spPr>
          <a:xfrm flipH="false" flipV="false" rot="0">
            <a:off x="536847" y="0"/>
            <a:ext cx="10147986" cy="10287000"/>
          </a:xfrm>
          <a:custGeom>
            <a:avLst/>
            <a:gdLst/>
            <a:ahLst/>
            <a:cxnLst/>
            <a:rect r="r" b="b" t="t" l="l"/>
            <a:pathLst>
              <a:path h="10287000" w="10147986">
                <a:moveTo>
                  <a:pt x="0" y="0"/>
                </a:moveTo>
                <a:lnTo>
                  <a:pt x="10147986" y="0"/>
                </a:lnTo>
                <a:lnTo>
                  <a:pt x="10147986" y="10287000"/>
                </a:lnTo>
                <a:lnTo>
                  <a:pt x="0" y="10287000"/>
                </a:lnTo>
                <a:lnTo>
                  <a:pt x="0" y="0"/>
                </a:lnTo>
                <a:close/>
              </a:path>
            </a:pathLst>
          </a:custGeom>
          <a:blipFill>
            <a:blip r:embed="rId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39537" y="-2410753"/>
            <a:ext cx="13672142" cy="14353955"/>
          </a:xfrm>
          <a:custGeom>
            <a:avLst/>
            <a:gdLst/>
            <a:ahLst/>
            <a:cxnLst/>
            <a:rect r="r" b="b" t="t" l="l"/>
            <a:pathLst>
              <a:path h="14353955" w="13672142">
                <a:moveTo>
                  <a:pt x="0" y="0"/>
                </a:moveTo>
                <a:lnTo>
                  <a:pt x="13672142" y="0"/>
                </a:lnTo>
                <a:lnTo>
                  <a:pt x="13672142" y="14353955"/>
                </a:lnTo>
                <a:lnTo>
                  <a:pt x="0" y="14353955"/>
                </a:lnTo>
                <a:lnTo>
                  <a:pt x="0" y="0"/>
                </a:lnTo>
                <a:close/>
              </a:path>
            </a:pathLst>
          </a:custGeom>
          <a:blipFill>
            <a:blip r:embed="rId2"/>
            <a:stretch>
              <a:fillRect l="0" t="0" r="0" b="0"/>
            </a:stretch>
          </a:blipFill>
        </p:spPr>
      </p:sp>
      <p:grpSp>
        <p:nvGrpSpPr>
          <p:cNvPr name="Group 3" id="3"/>
          <p:cNvGrpSpPr/>
          <p:nvPr/>
        </p:nvGrpSpPr>
        <p:grpSpPr>
          <a:xfrm rot="0">
            <a:off x="16329216" y="8803405"/>
            <a:ext cx="930084" cy="454895"/>
            <a:chOff x="0" y="0"/>
            <a:chExt cx="1240111" cy="606527"/>
          </a:xfrm>
        </p:grpSpPr>
        <p:sp>
          <p:nvSpPr>
            <p:cNvPr name="Freeform 4" id="4"/>
            <p:cNvSpPr/>
            <p:nvPr/>
          </p:nvSpPr>
          <p:spPr>
            <a:xfrm flipH="false" flipV="false" rot="0">
              <a:off x="0" y="0"/>
              <a:ext cx="1240111" cy="606527"/>
            </a:xfrm>
            <a:custGeom>
              <a:avLst/>
              <a:gdLst/>
              <a:ahLst/>
              <a:cxnLst/>
              <a:rect r="r" b="b" t="t" l="l"/>
              <a:pathLst>
                <a:path h="606527" w="1240111">
                  <a:moveTo>
                    <a:pt x="0" y="0"/>
                  </a:moveTo>
                  <a:lnTo>
                    <a:pt x="1240111" y="0"/>
                  </a:lnTo>
                  <a:lnTo>
                    <a:pt x="1240111" y="606527"/>
                  </a:lnTo>
                  <a:lnTo>
                    <a:pt x="0" y="60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96080" y="175465"/>
              <a:ext cx="847951" cy="255598"/>
              <a:chOff x="0" y="0"/>
              <a:chExt cx="1424079" cy="429260"/>
            </a:xfrm>
          </p:grpSpPr>
          <p:sp>
            <p:nvSpPr>
              <p:cNvPr name="Freeform 6" id="6"/>
              <p:cNvSpPr/>
              <p:nvPr/>
            </p:nvSpPr>
            <p:spPr>
              <a:xfrm flipH="false" flipV="false" rot="0">
                <a:off x="0" y="-5080"/>
                <a:ext cx="1424079" cy="434340"/>
              </a:xfrm>
              <a:custGeom>
                <a:avLst/>
                <a:gdLst/>
                <a:ahLst/>
                <a:cxnLst/>
                <a:rect r="r" b="b" t="t" l="l"/>
                <a:pathLst>
                  <a:path h="434340" w="1424079">
                    <a:moveTo>
                      <a:pt x="1406299" y="187960"/>
                    </a:moveTo>
                    <a:lnTo>
                      <a:pt x="1144679" y="11430"/>
                    </a:lnTo>
                    <a:cubicBezTo>
                      <a:pt x="1126899" y="0"/>
                      <a:pt x="1104038" y="3810"/>
                      <a:pt x="1091338" y="21590"/>
                    </a:cubicBezTo>
                    <a:cubicBezTo>
                      <a:pt x="1079909" y="39370"/>
                      <a:pt x="1083719" y="62230"/>
                      <a:pt x="1101499" y="74930"/>
                    </a:cubicBezTo>
                    <a:lnTo>
                      <a:pt x="1260249" y="181610"/>
                    </a:lnTo>
                    <a:lnTo>
                      <a:pt x="0" y="181610"/>
                    </a:lnTo>
                    <a:lnTo>
                      <a:pt x="0" y="257810"/>
                    </a:lnTo>
                    <a:lnTo>
                      <a:pt x="1260249" y="257810"/>
                    </a:lnTo>
                    <a:lnTo>
                      <a:pt x="1101499" y="364490"/>
                    </a:lnTo>
                    <a:cubicBezTo>
                      <a:pt x="1083719" y="375920"/>
                      <a:pt x="1079909" y="400050"/>
                      <a:pt x="1091339" y="417830"/>
                    </a:cubicBezTo>
                    <a:cubicBezTo>
                      <a:pt x="1098959" y="429260"/>
                      <a:pt x="1110389" y="434340"/>
                      <a:pt x="1123089" y="434340"/>
                    </a:cubicBezTo>
                    <a:cubicBezTo>
                      <a:pt x="1130709" y="434340"/>
                      <a:pt x="1138329" y="431800"/>
                      <a:pt x="1144679" y="427990"/>
                    </a:cubicBezTo>
                    <a:lnTo>
                      <a:pt x="1407569" y="251460"/>
                    </a:lnTo>
                    <a:cubicBezTo>
                      <a:pt x="1417729" y="243840"/>
                      <a:pt x="1424079" y="232410"/>
                      <a:pt x="1424079" y="219710"/>
                    </a:cubicBezTo>
                    <a:cubicBezTo>
                      <a:pt x="1424079" y="207010"/>
                      <a:pt x="1417729" y="195580"/>
                      <a:pt x="1406299" y="187960"/>
                    </a:cubicBezTo>
                    <a:close/>
                  </a:path>
                </a:pathLst>
              </a:custGeom>
              <a:solidFill>
                <a:srgbClr val="000000"/>
              </a:solidFill>
            </p:spPr>
          </p:sp>
        </p:grpSp>
      </p:grpSp>
      <p:sp>
        <p:nvSpPr>
          <p:cNvPr name="TextBox 7" id="7"/>
          <p:cNvSpPr txBox="true"/>
          <p:nvPr/>
        </p:nvSpPr>
        <p:spPr>
          <a:xfrm rot="0">
            <a:off x="16450521" y="1038225"/>
            <a:ext cx="808779" cy="467557"/>
          </a:xfrm>
          <a:prstGeom prst="rect">
            <a:avLst/>
          </a:prstGeom>
        </p:spPr>
        <p:txBody>
          <a:bodyPr anchor="t" rtlCol="false" tIns="0" lIns="0" bIns="0" rIns="0">
            <a:spAutoFit/>
          </a:bodyPr>
          <a:lstStyle/>
          <a:p>
            <a:pPr algn="r">
              <a:lnSpc>
                <a:spcPts val="3756"/>
              </a:lnSpc>
            </a:pPr>
            <a:r>
              <a:rPr lang="en-US" sz="3130">
                <a:solidFill>
                  <a:srgbClr val="FFFFFF"/>
                </a:solidFill>
                <a:latin typeface="Michroma"/>
                <a:ea typeface="Michroma"/>
                <a:cs typeface="Michroma"/>
                <a:sym typeface="Michroma"/>
              </a:rPr>
              <a:t>14</a:t>
            </a:r>
          </a:p>
        </p:txBody>
      </p:sp>
      <p:sp>
        <p:nvSpPr>
          <p:cNvPr name="Freeform 8" id="8"/>
          <p:cNvSpPr/>
          <p:nvPr/>
        </p:nvSpPr>
        <p:spPr>
          <a:xfrm flipH="false" flipV="false" rot="-10800000">
            <a:off x="-2582198" y="-5909736"/>
            <a:ext cx="13672142" cy="14353955"/>
          </a:xfrm>
          <a:custGeom>
            <a:avLst/>
            <a:gdLst/>
            <a:ahLst/>
            <a:cxnLst/>
            <a:rect r="r" b="b" t="t" l="l"/>
            <a:pathLst>
              <a:path h="14353955" w="13672142">
                <a:moveTo>
                  <a:pt x="0" y="0"/>
                </a:moveTo>
                <a:lnTo>
                  <a:pt x="13672142" y="0"/>
                </a:lnTo>
                <a:lnTo>
                  <a:pt x="13672142" y="14353955"/>
                </a:lnTo>
                <a:lnTo>
                  <a:pt x="0" y="14353955"/>
                </a:lnTo>
                <a:lnTo>
                  <a:pt x="0" y="0"/>
                </a:lnTo>
                <a:close/>
              </a:path>
            </a:pathLst>
          </a:custGeom>
          <a:blipFill>
            <a:blip r:embed="rId2"/>
            <a:stretch>
              <a:fillRect l="0" t="0" r="0" b="0"/>
            </a:stretch>
          </a:blipFill>
        </p:spPr>
      </p:sp>
      <p:sp>
        <p:nvSpPr>
          <p:cNvPr name="Freeform 9" id="9"/>
          <p:cNvSpPr/>
          <p:nvPr/>
        </p:nvSpPr>
        <p:spPr>
          <a:xfrm flipH="false" flipV="false" rot="0">
            <a:off x="-2100061" y="4766224"/>
            <a:ext cx="13672142" cy="14353955"/>
          </a:xfrm>
          <a:custGeom>
            <a:avLst/>
            <a:gdLst/>
            <a:ahLst/>
            <a:cxnLst/>
            <a:rect r="r" b="b" t="t" l="l"/>
            <a:pathLst>
              <a:path h="14353955" w="13672142">
                <a:moveTo>
                  <a:pt x="0" y="0"/>
                </a:moveTo>
                <a:lnTo>
                  <a:pt x="13672143" y="0"/>
                </a:lnTo>
                <a:lnTo>
                  <a:pt x="13672143" y="14353956"/>
                </a:lnTo>
                <a:lnTo>
                  <a:pt x="0" y="14353956"/>
                </a:lnTo>
                <a:lnTo>
                  <a:pt x="0" y="0"/>
                </a:lnTo>
                <a:close/>
              </a:path>
            </a:pathLst>
          </a:custGeom>
          <a:blipFill>
            <a:blip r:embed="rId2"/>
            <a:stretch>
              <a:fillRect l="0" t="0" r="0" b="0"/>
            </a:stretch>
          </a:blipFill>
        </p:spPr>
      </p:sp>
      <p:sp>
        <p:nvSpPr>
          <p:cNvPr name="Freeform 10" id="10"/>
          <p:cNvSpPr/>
          <p:nvPr/>
        </p:nvSpPr>
        <p:spPr>
          <a:xfrm flipH="false" flipV="false" rot="0">
            <a:off x="6711105" y="-1186049"/>
            <a:ext cx="13672142" cy="14353955"/>
          </a:xfrm>
          <a:custGeom>
            <a:avLst/>
            <a:gdLst/>
            <a:ahLst/>
            <a:cxnLst/>
            <a:rect r="r" b="b" t="t" l="l"/>
            <a:pathLst>
              <a:path h="14353955" w="13672142">
                <a:moveTo>
                  <a:pt x="0" y="0"/>
                </a:moveTo>
                <a:lnTo>
                  <a:pt x="13672143" y="0"/>
                </a:lnTo>
                <a:lnTo>
                  <a:pt x="13672143" y="14353955"/>
                </a:lnTo>
                <a:lnTo>
                  <a:pt x="0" y="14353955"/>
                </a:lnTo>
                <a:lnTo>
                  <a:pt x="0" y="0"/>
                </a:lnTo>
                <a:close/>
              </a:path>
            </a:pathLst>
          </a:custGeom>
          <a:blipFill>
            <a:blip r:embed="rId2"/>
            <a:stretch>
              <a:fillRect l="0" t="0" r="0" b="0"/>
            </a:stretch>
          </a:blipFill>
        </p:spPr>
      </p:sp>
      <p:sp>
        <p:nvSpPr>
          <p:cNvPr name="TextBox 11" id="11"/>
          <p:cNvSpPr txBox="true"/>
          <p:nvPr/>
        </p:nvSpPr>
        <p:spPr>
          <a:xfrm rot="0">
            <a:off x="1397994" y="4118822"/>
            <a:ext cx="15492013" cy="2544657"/>
          </a:xfrm>
          <a:prstGeom prst="rect">
            <a:avLst/>
          </a:prstGeom>
        </p:spPr>
        <p:txBody>
          <a:bodyPr anchor="t" rtlCol="false" tIns="0" lIns="0" bIns="0" rIns="0">
            <a:spAutoFit/>
          </a:bodyPr>
          <a:lstStyle/>
          <a:p>
            <a:pPr algn="ctr">
              <a:lnSpc>
                <a:spcPts val="18800"/>
              </a:lnSpc>
            </a:pPr>
            <a:r>
              <a:rPr lang="en-US" b="true" sz="20000" spc="1200">
                <a:solidFill>
                  <a:srgbClr val="FF001B"/>
                </a:solidFill>
                <a:latin typeface="Lovelo Line Bold"/>
                <a:ea typeface="Lovelo Line Bold"/>
                <a:cs typeface="Lovelo Line Bold"/>
                <a:sym typeface="Lovelo Line Bold"/>
              </a:rPr>
              <a:t>3.DEVELOP</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8664092" y="-4680134"/>
            <a:ext cx="22683049" cy="19647269"/>
          </a:xfrm>
          <a:custGeom>
            <a:avLst/>
            <a:gdLst/>
            <a:ahLst/>
            <a:cxnLst/>
            <a:rect r="r" b="b" t="t" l="l"/>
            <a:pathLst>
              <a:path h="19647269" w="22683049">
                <a:moveTo>
                  <a:pt x="0" y="0"/>
                </a:moveTo>
                <a:lnTo>
                  <a:pt x="22683049" y="0"/>
                </a:lnTo>
                <a:lnTo>
                  <a:pt x="22683049" y="19647268"/>
                </a:lnTo>
                <a:lnTo>
                  <a:pt x="0" y="19647268"/>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0">
            <a:off x="354817" y="0"/>
            <a:ext cx="16069288" cy="10287000"/>
          </a:xfrm>
          <a:custGeom>
            <a:avLst/>
            <a:gdLst/>
            <a:ahLst/>
            <a:cxnLst/>
            <a:rect r="r" b="b" t="t" l="l"/>
            <a:pathLst>
              <a:path h="10287000" w="16069288">
                <a:moveTo>
                  <a:pt x="0" y="0"/>
                </a:moveTo>
                <a:lnTo>
                  <a:pt x="16069288" y="0"/>
                </a:lnTo>
                <a:lnTo>
                  <a:pt x="16069288" y="10287000"/>
                </a:lnTo>
                <a:lnTo>
                  <a:pt x="0" y="10287000"/>
                </a:lnTo>
                <a:lnTo>
                  <a:pt x="0" y="0"/>
                </a:lnTo>
                <a:close/>
              </a:path>
            </a:pathLst>
          </a:custGeom>
          <a:blipFill>
            <a:blip r:embed="rId3"/>
            <a:stretch>
              <a:fillRect l="0" t="0" r="0" b="-276"/>
            </a:stretch>
          </a:blipFill>
        </p:spPr>
      </p:sp>
      <p:sp>
        <p:nvSpPr>
          <p:cNvPr name="TextBox 4" id="4"/>
          <p:cNvSpPr txBox="true"/>
          <p:nvPr/>
        </p:nvSpPr>
        <p:spPr>
          <a:xfrm rot="0">
            <a:off x="660816" y="8379771"/>
            <a:ext cx="8190865" cy="1576083"/>
          </a:xfrm>
          <a:prstGeom prst="rect">
            <a:avLst/>
          </a:prstGeom>
        </p:spPr>
        <p:txBody>
          <a:bodyPr anchor="t" rtlCol="false" tIns="0" lIns="0" bIns="0" rIns="0">
            <a:spAutoFit/>
          </a:bodyPr>
          <a:lstStyle/>
          <a:p>
            <a:pPr algn="ctr">
              <a:lnSpc>
                <a:spcPts val="12879"/>
              </a:lnSpc>
              <a:spcBef>
                <a:spcPct val="0"/>
              </a:spcBef>
            </a:pPr>
            <a:r>
              <a:rPr lang="en-US" b="true" sz="9199">
                <a:solidFill>
                  <a:srgbClr val="000000"/>
                </a:solidFill>
                <a:latin typeface="Muli Ultra-Bold"/>
                <a:ea typeface="Muli Ultra-Bold"/>
                <a:cs typeface="Muli Ultra-Bold"/>
                <a:sym typeface="Muli Ultra-Bold"/>
              </a:rPr>
              <a:t>LOFI DESIGNS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39537" y="-2410753"/>
            <a:ext cx="13672142" cy="14353955"/>
          </a:xfrm>
          <a:custGeom>
            <a:avLst/>
            <a:gdLst/>
            <a:ahLst/>
            <a:cxnLst/>
            <a:rect r="r" b="b" t="t" l="l"/>
            <a:pathLst>
              <a:path h="14353955" w="13672142">
                <a:moveTo>
                  <a:pt x="0" y="0"/>
                </a:moveTo>
                <a:lnTo>
                  <a:pt x="13672142" y="0"/>
                </a:lnTo>
                <a:lnTo>
                  <a:pt x="13672142" y="14353955"/>
                </a:lnTo>
                <a:lnTo>
                  <a:pt x="0" y="14353955"/>
                </a:lnTo>
                <a:lnTo>
                  <a:pt x="0" y="0"/>
                </a:lnTo>
                <a:close/>
              </a:path>
            </a:pathLst>
          </a:custGeom>
          <a:blipFill>
            <a:blip r:embed="rId2"/>
            <a:stretch>
              <a:fillRect l="0" t="0" r="0" b="0"/>
            </a:stretch>
          </a:blipFill>
        </p:spPr>
      </p:sp>
      <p:grpSp>
        <p:nvGrpSpPr>
          <p:cNvPr name="Group 3" id="3"/>
          <p:cNvGrpSpPr/>
          <p:nvPr/>
        </p:nvGrpSpPr>
        <p:grpSpPr>
          <a:xfrm rot="0">
            <a:off x="16329216" y="8803405"/>
            <a:ext cx="930084" cy="454895"/>
            <a:chOff x="0" y="0"/>
            <a:chExt cx="1240111" cy="606527"/>
          </a:xfrm>
        </p:grpSpPr>
        <p:sp>
          <p:nvSpPr>
            <p:cNvPr name="Freeform 4" id="4"/>
            <p:cNvSpPr/>
            <p:nvPr/>
          </p:nvSpPr>
          <p:spPr>
            <a:xfrm flipH="false" flipV="false" rot="0">
              <a:off x="0" y="0"/>
              <a:ext cx="1240111" cy="606527"/>
            </a:xfrm>
            <a:custGeom>
              <a:avLst/>
              <a:gdLst/>
              <a:ahLst/>
              <a:cxnLst/>
              <a:rect r="r" b="b" t="t" l="l"/>
              <a:pathLst>
                <a:path h="606527" w="1240111">
                  <a:moveTo>
                    <a:pt x="0" y="0"/>
                  </a:moveTo>
                  <a:lnTo>
                    <a:pt x="1240111" y="0"/>
                  </a:lnTo>
                  <a:lnTo>
                    <a:pt x="1240111" y="606527"/>
                  </a:lnTo>
                  <a:lnTo>
                    <a:pt x="0" y="60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96080" y="175465"/>
              <a:ext cx="847951" cy="255598"/>
              <a:chOff x="0" y="0"/>
              <a:chExt cx="1424079" cy="429260"/>
            </a:xfrm>
          </p:grpSpPr>
          <p:sp>
            <p:nvSpPr>
              <p:cNvPr name="Freeform 6" id="6"/>
              <p:cNvSpPr/>
              <p:nvPr/>
            </p:nvSpPr>
            <p:spPr>
              <a:xfrm flipH="false" flipV="false" rot="0">
                <a:off x="0" y="-5080"/>
                <a:ext cx="1424079" cy="434340"/>
              </a:xfrm>
              <a:custGeom>
                <a:avLst/>
                <a:gdLst/>
                <a:ahLst/>
                <a:cxnLst/>
                <a:rect r="r" b="b" t="t" l="l"/>
                <a:pathLst>
                  <a:path h="434340" w="1424079">
                    <a:moveTo>
                      <a:pt x="1406299" y="187960"/>
                    </a:moveTo>
                    <a:lnTo>
                      <a:pt x="1144679" y="11430"/>
                    </a:lnTo>
                    <a:cubicBezTo>
                      <a:pt x="1126899" y="0"/>
                      <a:pt x="1104038" y="3810"/>
                      <a:pt x="1091338" y="21590"/>
                    </a:cubicBezTo>
                    <a:cubicBezTo>
                      <a:pt x="1079909" y="39370"/>
                      <a:pt x="1083719" y="62230"/>
                      <a:pt x="1101499" y="74930"/>
                    </a:cubicBezTo>
                    <a:lnTo>
                      <a:pt x="1260249" y="181610"/>
                    </a:lnTo>
                    <a:lnTo>
                      <a:pt x="0" y="181610"/>
                    </a:lnTo>
                    <a:lnTo>
                      <a:pt x="0" y="257810"/>
                    </a:lnTo>
                    <a:lnTo>
                      <a:pt x="1260249" y="257810"/>
                    </a:lnTo>
                    <a:lnTo>
                      <a:pt x="1101499" y="364490"/>
                    </a:lnTo>
                    <a:cubicBezTo>
                      <a:pt x="1083719" y="375920"/>
                      <a:pt x="1079909" y="400050"/>
                      <a:pt x="1091339" y="417830"/>
                    </a:cubicBezTo>
                    <a:cubicBezTo>
                      <a:pt x="1098959" y="429260"/>
                      <a:pt x="1110389" y="434340"/>
                      <a:pt x="1123089" y="434340"/>
                    </a:cubicBezTo>
                    <a:cubicBezTo>
                      <a:pt x="1130709" y="434340"/>
                      <a:pt x="1138329" y="431800"/>
                      <a:pt x="1144679" y="427990"/>
                    </a:cubicBezTo>
                    <a:lnTo>
                      <a:pt x="1407569" y="251460"/>
                    </a:lnTo>
                    <a:cubicBezTo>
                      <a:pt x="1417729" y="243840"/>
                      <a:pt x="1424079" y="232410"/>
                      <a:pt x="1424079" y="219710"/>
                    </a:cubicBezTo>
                    <a:cubicBezTo>
                      <a:pt x="1424079" y="207010"/>
                      <a:pt x="1417729" y="195580"/>
                      <a:pt x="1406299" y="187960"/>
                    </a:cubicBezTo>
                    <a:close/>
                  </a:path>
                </a:pathLst>
              </a:custGeom>
              <a:solidFill>
                <a:srgbClr val="000000"/>
              </a:solidFill>
            </p:spPr>
          </p:sp>
        </p:grpSp>
      </p:grpSp>
      <p:sp>
        <p:nvSpPr>
          <p:cNvPr name="TextBox 7" id="7"/>
          <p:cNvSpPr txBox="true"/>
          <p:nvPr/>
        </p:nvSpPr>
        <p:spPr>
          <a:xfrm rot="0">
            <a:off x="16450521" y="1038225"/>
            <a:ext cx="808779" cy="467557"/>
          </a:xfrm>
          <a:prstGeom prst="rect">
            <a:avLst/>
          </a:prstGeom>
        </p:spPr>
        <p:txBody>
          <a:bodyPr anchor="t" rtlCol="false" tIns="0" lIns="0" bIns="0" rIns="0">
            <a:spAutoFit/>
          </a:bodyPr>
          <a:lstStyle/>
          <a:p>
            <a:pPr algn="r">
              <a:lnSpc>
                <a:spcPts val="3756"/>
              </a:lnSpc>
            </a:pPr>
            <a:r>
              <a:rPr lang="en-US" sz="3130">
                <a:solidFill>
                  <a:srgbClr val="FFFFFF"/>
                </a:solidFill>
                <a:latin typeface="Michroma"/>
                <a:ea typeface="Michroma"/>
                <a:cs typeface="Michroma"/>
                <a:sym typeface="Michroma"/>
              </a:rPr>
              <a:t>14</a:t>
            </a:r>
          </a:p>
        </p:txBody>
      </p:sp>
      <p:sp>
        <p:nvSpPr>
          <p:cNvPr name="Freeform 8" id="8"/>
          <p:cNvSpPr/>
          <p:nvPr/>
        </p:nvSpPr>
        <p:spPr>
          <a:xfrm flipH="false" flipV="false" rot="-10800000">
            <a:off x="-2582198" y="-5909736"/>
            <a:ext cx="13672142" cy="14353955"/>
          </a:xfrm>
          <a:custGeom>
            <a:avLst/>
            <a:gdLst/>
            <a:ahLst/>
            <a:cxnLst/>
            <a:rect r="r" b="b" t="t" l="l"/>
            <a:pathLst>
              <a:path h="14353955" w="13672142">
                <a:moveTo>
                  <a:pt x="0" y="0"/>
                </a:moveTo>
                <a:lnTo>
                  <a:pt x="13672142" y="0"/>
                </a:lnTo>
                <a:lnTo>
                  <a:pt x="13672142" y="14353955"/>
                </a:lnTo>
                <a:lnTo>
                  <a:pt x="0" y="14353955"/>
                </a:lnTo>
                <a:lnTo>
                  <a:pt x="0" y="0"/>
                </a:lnTo>
                <a:close/>
              </a:path>
            </a:pathLst>
          </a:custGeom>
          <a:blipFill>
            <a:blip r:embed="rId2"/>
            <a:stretch>
              <a:fillRect l="0" t="0" r="0" b="0"/>
            </a:stretch>
          </a:blipFill>
        </p:spPr>
      </p:sp>
      <p:sp>
        <p:nvSpPr>
          <p:cNvPr name="Freeform 9" id="9"/>
          <p:cNvSpPr/>
          <p:nvPr/>
        </p:nvSpPr>
        <p:spPr>
          <a:xfrm flipH="false" flipV="false" rot="0">
            <a:off x="-2100061" y="4766224"/>
            <a:ext cx="13672142" cy="14353955"/>
          </a:xfrm>
          <a:custGeom>
            <a:avLst/>
            <a:gdLst/>
            <a:ahLst/>
            <a:cxnLst/>
            <a:rect r="r" b="b" t="t" l="l"/>
            <a:pathLst>
              <a:path h="14353955" w="13672142">
                <a:moveTo>
                  <a:pt x="0" y="0"/>
                </a:moveTo>
                <a:lnTo>
                  <a:pt x="13672143" y="0"/>
                </a:lnTo>
                <a:lnTo>
                  <a:pt x="13672143" y="14353956"/>
                </a:lnTo>
                <a:lnTo>
                  <a:pt x="0" y="14353956"/>
                </a:lnTo>
                <a:lnTo>
                  <a:pt x="0" y="0"/>
                </a:lnTo>
                <a:close/>
              </a:path>
            </a:pathLst>
          </a:custGeom>
          <a:blipFill>
            <a:blip r:embed="rId2"/>
            <a:stretch>
              <a:fillRect l="0" t="0" r="0" b="0"/>
            </a:stretch>
          </a:blipFill>
        </p:spPr>
      </p:sp>
      <p:sp>
        <p:nvSpPr>
          <p:cNvPr name="Freeform 10" id="10"/>
          <p:cNvSpPr/>
          <p:nvPr/>
        </p:nvSpPr>
        <p:spPr>
          <a:xfrm flipH="false" flipV="false" rot="0">
            <a:off x="6711105" y="-1186049"/>
            <a:ext cx="13672142" cy="14353955"/>
          </a:xfrm>
          <a:custGeom>
            <a:avLst/>
            <a:gdLst/>
            <a:ahLst/>
            <a:cxnLst/>
            <a:rect r="r" b="b" t="t" l="l"/>
            <a:pathLst>
              <a:path h="14353955" w="13672142">
                <a:moveTo>
                  <a:pt x="0" y="0"/>
                </a:moveTo>
                <a:lnTo>
                  <a:pt x="13672143" y="0"/>
                </a:lnTo>
                <a:lnTo>
                  <a:pt x="13672143" y="14353955"/>
                </a:lnTo>
                <a:lnTo>
                  <a:pt x="0" y="14353955"/>
                </a:lnTo>
                <a:lnTo>
                  <a:pt x="0" y="0"/>
                </a:lnTo>
                <a:close/>
              </a:path>
            </a:pathLst>
          </a:custGeom>
          <a:blipFill>
            <a:blip r:embed="rId2"/>
            <a:stretch>
              <a:fillRect l="0" t="0" r="0" b="0"/>
            </a:stretch>
          </a:blipFill>
        </p:spPr>
      </p:sp>
      <p:sp>
        <p:nvSpPr>
          <p:cNvPr name="TextBox 11" id="11"/>
          <p:cNvSpPr txBox="true"/>
          <p:nvPr/>
        </p:nvSpPr>
        <p:spPr>
          <a:xfrm rot="0">
            <a:off x="955391" y="4530695"/>
            <a:ext cx="16377217" cy="2544657"/>
          </a:xfrm>
          <a:prstGeom prst="rect">
            <a:avLst/>
          </a:prstGeom>
        </p:spPr>
        <p:txBody>
          <a:bodyPr anchor="t" rtlCol="false" tIns="0" lIns="0" bIns="0" rIns="0">
            <a:spAutoFit/>
          </a:bodyPr>
          <a:lstStyle/>
          <a:p>
            <a:pPr algn="ctr">
              <a:lnSpc>
                <a:spcPts val="18800"/>
              </a:lnSpc>
            </a:pPr>
            <a:r>
              <a:rPr lang="en-US" b="true" sz="20000" spc="1200">
                <a:solidFill>
                  <a:srgbClr val="FF001B"/>
                </a:solidFill>
                <a:latin typeface="Lovelo Line Bold"/>
                <a:ea typeface="Lovelo Line Bold"/>
                <a:cs typeface="Lovelo Line Bold"/>
                <a:sym typeface="Lovelo Line Bold"/>
              </a:rPr>
              <a:t>1.DISCOVER</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8664092" y="-4680134"/>
            <a:ext cx="22683049" cy="19647269"/>
          </a:xfrm>
          <a:custGeom>
            <a:avLst/>
            <a:gdLst/>
            <a:ahLst/>
            <a:cxnLst/>
            <a:rect r="r" b="b" t="t" l="l"/>
            <a:pathLst>
              <a:path h="19647269" w="22683049">
                <a:moveTo>
                  <a:pt x="0" y="0"/>
                </a:moveTo>
                <a:lnTo>
                  <a:pt x="22683049" y="0"/>
                </a:lnTo>
                <a:lnTo>
                  <a:pt x="22683049" y="19647268"/>
                </a:lnTo>
                <a:lnTo>
                  <a:pt x="0" y="19647268"/>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0">
            <a:off x="0" y="34495"/>
            <a:ext cx="16434136" cy="8415647"/>
          </a:xfrm>
          <a:custGeom>
            <a:avLst/>
            <a:gdLst/>
            <a:ahLst/>
            <a:cxnLst/>
            <a:rect r="r" b="b" t="t" l="l"/>
            <a:pathLst>
              <a:path h="8415647" w="16434136">
                <a:moveTo>
                  <a:pt x="0" y="0"/>
                </a:moveTo>
                <a:lnTo>
                  <a:pt x="16434136" y="0"/>
                </a:lnTo>
                <a:lnTo>
                  <a:pt x="16434136" y="8415647"/>
                </a:lnTo>
                <a:lnTo>
                  <a:pt x="0" y="8415647"/>
                </a:lnTo>
                <a:lnTo>
                  <a:pt x="0" y="0"/>
                </a:lnTo>
                <a:close/>
              </a:path>
            </a:pathLst>
          </a:custGeom>
          <a:blipFill>
            <a:blip r:embed="rId3"/>
            <a:stretch>
              <a:fillRect l="0" t="0" r="0" b="0"/>
            </a:stretch>
          </a:blipFill>
        </p:spPr>
      </p:sp>
      <p:sp>
        <p:nvSpPr>
          <p:cNvPr name="TextBox 4" id="4"/>
          <p:cNvSpPr txBox="true"/>
          <p:nvPr/>
        </p:nvSpPr>
        <p:spPr>
          <a:xfrm rot="0">
            <a:off x="660816" y="8379771"/>
            <a:ext cx="8190865" cy="1576083"/>
          </a:xfrm>
          <a:prstGeom prst="rect">
            <a:avLst/>
          </a:prstGeom>
        </p:spPr>
        <p:txBody>
          <a:bodyPr anchor="t" rtlCol="false" tIns="0" lIns="0" bIns="0" rIns="0">
            <a:spAutoFit/>
          </a:bodyPr>
          <a:lstStyle/>
          <a:p>
            <a:pPr algn="ctr">
              <a:lnSpc>
                <a:spcPts val="12879"/>
              </a:lnSpc>
              <a:spcBef>
                <a:spcPct val="0"/>
              </a:spcBef>
            </a:pPr>
            <a:r>
              <a:rPr lang="en-US" b="true" sz="9199">
                <a:solidFill>
                  <a:srgbClr val="000000"/>
                </a:solidFill>
                <a:latin typeface="Muli Ultra-Bold"/>
                <a:ea typeface="Muli Ultra-Bold"/>
                <a:cs typeface="Muli Ultra-Bold"/>
                <a:sym typeface="Muli Ultra-Bold"/>
              </a:rPr>
              <a:t>LOFI DESIGNS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8664092" y="-4680134"/>
            <a:ext cx="22683049" cy="19647269"/>
          </a:xfrm>
          <a:custGeom>
            <a:avLst/>
            <a:gdLst/>
            <a:ahLst/>
            <a:cxnLst/>
            <a:rect r="r" b="b" t="t" l="l"/>
            <a:pathLst>
              <a:path h="19647269" w="22683049">
                <a:moveTo>
                  <a:pt x="0" y="0"/>
                </a:moveTo>
                <a:lnTo>
                  <a:pt x="22683049" y="0"/>
                </a:lnTo>
                <a:lnTo>
                  <a:pt x="22683049" y="19647268"/>
                </a:lnTo>
                <a:lnTo>
                  <a:pt x="0" y="19647268"/>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0">
            <a:off x="0" y="0"/>
            <a:ext cx="9995460" cy="9509775"/>
          </a:xfrm>
          <a:custGeom>
            <a:avLst/>
            <a:gdLst/>
            <a:ahLst/>
            <a:cxnLst/>
            <a:rect r="r" b="b" t="t" l="l"/>
            <a:pathLst>
              <a:path h="9509775" w="9995460">
                <a:moveTo>
                  <a:pt x="0" y="0"/>
                </a:moveTo>
                <a:lnTo>
                  <a:pt x="9995460" y="0"/>
                </a:lnTo>
                <a:lnTo>
                  <a:pt x="9995460" y="9509775"/>
                </a:lnTo>
                <a:lnTo>
                  <a:pt x="0" y="9509775"/>
                </a:lnTo>
                <a:lnTo>
                  <a:pt x="0" y="0"/>
                </a:lnTo>
                <a:close/>
              </a:path>
            </a:pathLst>
          </a:custGeom>
          <a:blipFill>
            <a:blip r:embed="rId3"/>
            <a:stretch>
              <a:fillRect l="0" t="-1831" r="0" b="-1831"/>
            </a:stretch>
          </a:blipFill>
        </p:spPr>
      </p:sp>
      <p:sp>
        <p:nvSpPr>
          <p:cNvPr name="TextBox 4" id="4"/>
          <p:cNvSpPr txBox="true"/>
          <p:nvPr/>
        </p:nvSpPr>
        <p:spPr>
          <a:xfrm rot="0">
            <a:off x="9460644" y="8745844"/>
            <a:ext cx="7068910" cy="1365936"/>
          </a:xfrm>
          <a:prstGeom prst="rect">
            <a:avLst/>
          </a:prstGeom>
        </p:spPr>
        <p:txBody>
          <a:bodyPr anchor="t" rtlCol="false" tIns="0" lIns="0" bIns="0" rIns="0">
            <a:spAutoFit/>
          </a:bodyPr>
          <a:lstStyle/>
          <a:p>
            <a:pPr algn="ctr">
              <a:lnSpc>
                <a:spcPts val="11115"/>
              </a:lnSpc>
              <a:spcBef>
                <a:spcPct val="0"/>
              </a:spcBef>
            </a:pPr>
            <a:r>
              <a:rPr lang="en-US" b="true" sz="7939">
                <a:solidFill>
                  <a:srgbClr val="000000"/>
                </a:solidFill>
                <a:latin typeface="Muli Ultra-Bold"/>
                <a:ea typeface="Muli Ultra-Bold"/>
                <a:cs typeface="Muli Ultra-Bold"/>
                <a:sym typeface="Muli Ultra-Bold"/>
              </a:rPr>
              <a:t>LOFI DESIGNS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9866736" y="-4175024"/>
            <a:ext cx="22683049" cy="19647269"/>
          </a:xfrm>
          <a:custGeom>
            <a:avLst/>
            <a:gdLst/>
            <a:ahLst/>
            <a:cxnLst/>
            <a:rect r="r" b="b" t="t" l="l"/>
            <a:pathLst>
              <a:path h="19647269" w="22683049">
                <a:moveTo>
                  <a:pt x="0" y="0"/>
                </a:moveTo>
                <a:lnTo>
                  <a:pt x="22683049" y="0"/>
                </a:lnTo>
                <a:lnTo>
                  <a:pt x="22683049" y="19647269"/>
                </a:lnTo>
                <a:lnTo>
                  <a:pt x="0" y="19647269"/>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0">
            <a:off x="0" y="0"/>
            <a:ext cx="11960214" cy="8560746"/>
          </a:xfrm>
          <a:custGeom>
            <a:avLst/>
            <a:gdLst/>
            <a:ahLst/>
            <a:cxnLst/>
            <a:rect r="r" b="b" t="t" l="l"/>
            <a:pathLst>
              <a:path h="8560746" w="11960214">
                <a:moveTo>
                  <a:pt x="0" y="0"/>
                </a:moveTo>
                <a:lnTo>
                  <a:pt x="11960214" y="0"/>
                </a:lnTo>
                <a:lnTo>
                  <a:pt x="11960214" y="8560746"/>
                </a:lnTo>
                <a:lnTo>
                  <a:pt x="0" y="8560746"/>
                </a:lnTo>
                <a:lnTo>
                  <a:pt x="0" y="0"/>
                </a:lnTo>
                <a:close/>
              </a:path>
            </a:pathLst>
          </a:custGeom>
          <a:blipFill>
            <a:blip r:embed="rId3"/>
            <a:stretch>
              <a:fillRect l="0" t="-454" r="0" b="-454"/>
            </a:stretch>
          </a:blipFill>
        </p:spPr>
      </p:sp>
      <p:sp>
        <p:nvSpPr>
          <p:cNvPr name="TextBox 4" id="4"/>
          <p:cNvSpPr txBox="true"/>
          <p:nvPr/>
        </p:nvSpPr>
        <p:spPr>
          <a:xfrm rot="0">
            <a:off x="5367169" y="8468357"/>
            <a:ext cx="12741145" cy="1417962"/>
          </a:xfrm>
          <a:prstGeom prst="rect">
            <a:avLst/>
          </a:prstGeom>
        </p:spPr>
        <p:txBody>
          <a:bodyPr anchor="t" rtlCol="false" tIns="0" lIns="0" bIns="0" rIns="0">
            <a:spAutoFit/>
          </a:bodyPr>
          <a:lstStyle/>
          <a:p>
            <a:pPr algn="ctr">
              <a:lnSpc>
                <a:spcPts val="11619"/>
              </a:lnSpc>
              <a:spcBef>
                <a:spcPct val="0"/>
              </a:spcBef>
            </a:pPr>
            <a:r>
              <a:rPr lang="en-US" b="true" sz="8299">
                <a:solidFill>
                  <a:srgbClr val="000000"/>
                </a:solidFill>
                <a:latin typeface="Muli Ultra-Bold"/>
                <a:ea typeface="Muli Ultra-Bold"/>
                <a:cs typeface="Muli Ultra-Bold"/>
                <a:sym typeface="Muli Ultra-Bold"/>
              </a:rPr>
              <a:t>FINAL LOFI DESIGN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4423900" y="-1487438"/>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3" id="3"/>
          <p:cNvSpPr/>
          <p:nvPr/>
        </p:nvSpPr>
        <p:spPr>
          <a:xfrm flipH="false" flipV="false" rot="4923091">
            <a:off x="5330731" y="-9668186"/>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TextBox 4" id="4"/>
          <p:cNvSpPr txBox="true"/>
          <p:nvPr/>
        </p:nvSpPr>
        <p:spPr>
          <a:xfrm rot="0">
            <a:off x="5419487" y="453706"/>
            <a:ext cx="7449026" cy="1035687"/>
          </a:xfrm>
          <a:prstGeom prst="rect">
            <a:avLst/>
          </a:prstGeom>
        </p:spPr>
        <p:txBody>
          <a:bodyPr anchor="t" rtlCol="false" tIns="0" lIns="0" bIns="0" rIns="0">
            <a:spAutoFit/>
          </a:bodyPr>
          <a:lstStyle/>
          <a:p>
            <a:pPr algn="ctr">
              <a:lnSpc>
                <a:spcPts val="8539"/>
              </a:lnSpc>
              <a:spcBef>
                <a:spcPct val="0"/>
              </a:spcBef>
            </a:pPr>
            <a:r>
              <a:rPr lang="en-US" b="true" sz="6099">
                <a:solidFill>
                  <a:srgbClr val="000000"/>
                </a:solidFill>
                <a:latin typeface="Muli Ultra-Bold"/>
                <a:ea typeface="Muli Ultra-Bold"/>
                <a:cs typeface="Muli Ultra-Bold"/>
                <a:sym typeface="Muli Ultra-Bold"/>
              </a:rPr>
              <a:t>LO-FI EVALUATION</a:t>
            </a:r>
          </a:p>
        </p:txBody>
      </p:sp>
      <p:sp>
        <p:nvSpPr>
          <p:cNvPr name="Freeform 5" id="5"/>
          <p:cNvSpPr/>
          <p:nvPr/>
        </p:nvSpPr>
        <p:spPr>
          <a:xfrm flipH="false" flipV="false" rot="-9527532">
            <a:off x="6463509" y="-452432"/>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6" id="6"/>
          <p:cNvSpPr/>
          <p:nvPr/>
        </p:nvSpPr>
        <p:spPr>
          <a:xfrm flipH="false" flipV="false" rot="0">
            <a:off x="366985" y="1799917"/>
            <a:ext cx="7580327" cy="3941955"/>
          </a:xfrm>
          <a:custGeom>
            <a:avLst/>
            <a:gdLst/>
            <a:ahLst/>
            <a:cxnLst/>
            <a:rect r="r" b="b" t="t" l="l"/>
            <a:pathLst>
              <a:path h="3941955" w="7580327">
                <a:moveTo>
                  <a:pt x="0" y="0"/>
                </a:moveTo>
                <a:lnTo>
                  <a:pt x="7580327" y="0"/>
                </a:lnTo>
                <a:lnTo>
                  <a:pt x="7580327" y="3941955"/>
                </a:lnTo>
                <a:lnTo>
                  <a:pt x="0" y="3941955"/>
                </a:lnTo>
                <a:lnTo>
                  <a:pt x="0" y="0"/>
                </a:lnTo>
                <a:close/>
              </a:path>
            </a:pathLst>
          </a:custGeom>
          <a:blipFill>
            <a:blip r:embed="rId3"/>
            <a:stretch>
              <a:fillRect l="0" t="-491" r="-23855" b="0"/>
            </a:stretch>
          </a:blipFill>
        </p:spPr>
      </p:sp>
      <p:sp>
        <p:nvSpPr>
          <p:cNvPr name="Freeform 7" id="7"/>
          <p:cNvSpPr/>
          <p:nvPr/>
        </p:nvSpPr>
        <p:spPr>
          <a:xfrm flipH="false" flipV="false" rot="0">
            <a:off x="10016965" y="1799917"/>
            <a:ext cx="7555391" cy="3941955"/>
          </a:xfrm>
          <a:custGeom>
            <a:avLst/>
            <a:gdLst/>
            <a:ahLst/>
            <a:cxnLst/>
            <a:rect r="r" b="b" t="t" l="l"/>
            <a:pathLst>
              <a:path h="3941955" w="7555391">
                <a:moveTo>
                  <a:pt x="0" y="0"/>
                </a:moveTo>
                <a:lnTo>
                  <a:pt x="7555392" y="0"/>
                </a:lnTo>
                <a:lnTo>
                  <a:pt x="7555392" y="3941955"/>
                </a:lnTo>
                <a:lnTo>
                  <a:pt x="0" y="3941955"/>
                </a:lnTo>
                <a:lnTo>
                  <a:pt x="0" y="0"/>
                </a:lnTo>
                <a:close/>
              </a:path>
            </a:pathLst>
          </a:custGeom>
          <a:blipFill>
            <a:blip r:embed="rId4"/>
            <a:stretch>
              <a:fillRect l="0" t="-2388" r="-40588" b="-11303"/>
            </a:stretch>
          </a:blipFill>
        </p:spPr>
      </p:sp>
      <p:sp>
        <p:nvSpPr>
          <p:cNvPr name="Freeform 8" id="8"/>
          <p:cNvSpPr/>
          <p:nvPr/>
        </p:nvSpPr>
        <p:spPr>
          <a:xfrm flipH="false" flipV="false" rot="0">
            <a:off x="366985" y="6018782"/>
            <a:ext cx="7580327" cy="4014591"/>
          </a:xfrm>
          <a:custGeom>
            <a:avLst/>
            <a:gdLst/>
            <a:ahLst/>
            <a:cxnLst/>
            <a:rect r="r" b="b" t="t" l="l"/>
            <a:pathLst>
              <a:path h="4014591" w="7580327">
                <a:moveTo>
                  <a:pt x="0" y="0"/>
                </a:moveTo>
                <a:lnTo>
                  <a:pt x="7580327" y="0"/>
                </a:lnTo>
                <a:lnTo>
                  <a:pt x="7580327" y="4014591"/>
                </a:lnTo>
                <a:lnTo>
                  <a:pt x="0" y="4014591"/>
                </a:lnTo>
                <a:lnTo>
                  <a:pt x="0" y="0"/>
                </a:lnTo>
                <a:close/>
              </a:path>
            </a:pathLst>
          </a:custGeom>
          <a:blipFill>
            <a:blip r:embed="rId5"/>
            <a:stretch>
              <a:fillRect l="0" t="-4830" r="-40125" b="-6805"/>
            </a:stretch>
          </a:blipFill>
        </p:spPr>
      </p:sp>
      <p:sp>
        <p:nvSpPr>
          <p:cNvPr name="Freeform 9" id="9"/>
          <p:cNvSpPr/>
          <p:nvPr/>
        </p:nvSpPr>
        <p:spPr>
          <a:xfrm flipH="false" flipV="false" rot="0">
            <a:off x="9618000" y="6018782"/>
            <a:ext cx="8353323" cy="4014591"/>
          </a:xfrm>
          <a:custGeom>
            <a:avLst/>
            <a:gdLst/>
            <a:ahLst/>
            <a:cxnLst/>
            <a:rect r="r" b="b" t="t" l="l"/>
            <a:pathLst>
              <a:path h="4014591" w="8353323">
                <a:moveTo>
                  <a:pt x="0" y="0"/>
                </a:moveTo>
                <a:lnTo>
                  <a:pt x="8353322" y="0"/>
                </a:lnTo>
                <a:lnTo>
                  <a:pt x="8353322" y="4014591"/>
                </a:lnTo>
                <a:lnTo>
                  <a:pt x="0" y="4014591"/>
                </a:lnTo>
                <a:lnTo>
                  <a:pt x="0" y="0"/>
                </a:lnTo>
                <a:close/>
              </a:path>
            </a:pathLst>
          </a:custGeom>
          <a:blipFill>
            <a:blip r:embed="rId6"/>
            <a:stretch>
              <a:fillRect l="0" t="0" r="-27159" b="-11635"/>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4423900" y="-1487438"/>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3" id="3"/>
          <p:cNvSpPr/>
          <p:nvPr/>
        </p:nvSpPr>
        <p:spPr>
          <a:xfrm flipH="false" flipV="false" rot="4923091">
            <a:off x="5330731" y="-9668186"/>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TextBox 4" id="4"/>
          <p:cNvSpPr txBox="true"/>
          <p:nvPr/>
        </p:nvSpPr>
        <p:spPr>
          <a:xfrm rot="0">
            <a:off x="2653030" y="453706"/>
            <a:ext cx="12981940" cy="1035687"/>
          </a:xfrm>
          <a:prstGeom prst="rect">
            <a:avLst/>
          </a:prstGeom>
        </p:spPr>
        <p:txBody>
          <a:bodyPr anchor="t" rtlCol="false" tIns="0" lIns="0" bIns="0" rIns="0">
            <a:spAutoFit/>
          </a:bodyPr>
          <a:lstStyle/>
          <a:p>
            <a:pPr algn="ctr">
              <a:lnSpc>
                <a:spcPts val="8539"/>
              </a:lnSpc>
              <a:spcBef>
                <a:spcPct val="0"/>
              </a:spcBef>
            </a:pPr>
            <a:r>
              <a:rPr lang="en-US" b="true" sz="6099">
                <a:solidFill>
                  <a:srgbClr val="000000"/>
                </a:solidFill>
                <a:latin typeface="Muli Ultra-Bold"/>
                <a:ea typeface="Muli Ultra-Bold"/>
                <a:cs typeface="Muli Ultra-Bold"/>
                <a:sym typeface="Muli Ultra-Bold"/>
              </a:rPr>
              <a:t>TAKEAWAYS FROM EVALUATION</a:t>
            </a:r>
          </a:p>
        </p:txBody>
      </p:sp>
      <p:sp>
        <p:nvSpPr>
          <p:cNvPr name="Freeform 5" id="5"/>
          <p:cNvSpPr/>
          <p:nvPr/>
        </p:nvSpPr>
        <p:spPr>
          <a:xfrm flipH="false" flipV="false" rot="-9527532">
            <a:off x="6463509" y="-452432"/>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TextBox 6" id="6"/>
          <p:cNvSpPr txBox="true"/>
          <p:nvPr/>
        </p:nvSpPr>
        <p:spPr>
          <a:xfrm rot="0">
            <a:off x="274289" y="1596975"/>
            <a:ext cx="18013711" cy="7910830"/>
          </a:xfrm>
          <a:prstGeom prst="rect">
            <a:avLst/>
          </a:prstGeom>
        </p:spPr>
        <p:txBody>
          <a:bodyPr anchor="t" rtlCol="false" tIns="0" lIns="0" bIns="0" rIns="0">
            <a:spAutoFit/>
          </a:bodyPr>
          <a:lstStyle/>
          <a:p>
            <a:pPr algn="l">
              <a:lnSpc>
                <a:spcPts val="3919"/>
              </a:lnSpc>
            </a:pPr>
            <a:r>
              <a:rPr lang="en-US" sz="2799" b="true">
                <a:solidFill>
                  <a:srgbClr val="000000"/>
                </a:solidFill>
                <a:latin typeface="Muli Ultra-Bold"/>
                <a:ea typeface="Muli Ultra-Bold"/>
                <a:cs typeface="Muli Ultra-Bold"/>
                <a:sym typeface="Muli Ultra-Bold"/>
              </a:rPr>
              <a:t>BENEFITS OF THE DESIGNS:</a:t>
            </a:r>
          </a:p>
          <a:p>
            <a:pPr algn="l">
              <a:lnSpc>
                <a:spcPts val="3919"/>
              </a:lnSpc>
            </a:pPr>
            <a:r>
              <a:rPr lang="en-US" sz="2799" b="true">
                <a:solidFill>
                  <a:srgbClr val="000000"/>
                </a:solidFill>
                <a:latin typeface="Muli Ultra-Bold"/>
                <a:ea typeface="Muli Ultra-Bold"/>
                <a:cs typeface="Muli Ultra-Bold"/>
                <a:sym typeface="Muli Ultra-Bold"/>
              </a:rPr>
              <a:t>When presented with the second low-fidelity design, feedback highlighted its simplicity and minimalistic approach, meeting the criteria of being well-rounded and adhering to design principles like Gestalt's laws and Fitt's law. The third design received positive comments for its efficiency in guiding users through the steps with minimal yet essential information, particularly appreciated by one participant for its homepage design. The first design, considered the most elaborate, was favored for its login page and search menu, aligning with Fitt's Law and achieving a balance between reducing user mental load and providing necessary information.</a:t>
            </a:r>
          </a:p>
          <a:p>
            <a:pPr algn="l">
              <a:lnSpc>
                <a:spcPts val="3919"/>
              </a:lnSpc>
            </a:pPr>
          </a:p>
          <a:p>
            <a:pPr algn="l">
              <a:lnSpc>
                <a:spcPts val="3919"/>
              </a:lnSpc>
            </a:pPr>
            <a:r>
              <a:rPr lang="en-US" sz="2799" b="true">
                <a:solidFill>
                  <a:srgbClr val="000000"/>
                </a:solidFill>
                <a:latin typeface="Muli Ultra-Bold"/>
                <a:ea typeface="Muli Ultra-Bold"/>
                <a:cs typeface="Muli Ultra-Bold"/>
                <a:sym typeface="Muli Ultra-Bold"/>
              </a:rPr>
              <a:t>Challenges of the Designs:</a:t>
            </a:r>
          </a:p>
          <a:p>
            <a:pPr algn="l">
              <a:lnSpc>
                <a:spcPts val="3920"/>
              </a:lnSpc>
              <a:spcBef>
                <a:spcPct val="0"/>
              </a:spcBef>
            </a:pPr>
            <a:r>
              <a:rPr lang="en-US" b="true" sz="2800">
                <a:solidFill>
                  <a:srgbClr val="000000"/>
                </a:solidFill>
                <a:latin typeface="Muli Ultra-Bold"/>
                <a:ea typeface="Muli Ultra-Bold"/>
                <a:cs typeface="Muli Ultra-Bold"/>
                <a:sym typeface="Muli Ultra-Bold"/>
              </a:rPr>
              <a:t>Critiques for the third design included a perceived heavy mental load due to limited steps and an abundance of information. Although the second design received overall positive feedback, concerns were raised about incomplete information provision, impacting task efficiency. The first design, characterized by a minimal and simple homepage, was acknowledged for its simplicity.</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04519" y="382438"/>
            <a:ext cx="10677729" cy="8875862"/>
          </a:xfrm>
          <a:custGeom>
            <a:avLst/>
            <a:gdLst/>
            <a:ahLst/>
            <a:cxnLst/>
            <a:rect r="r" b="b" t="t" l="l"/>
            <a:pathLst>
              <a:path h="8875862" w="10677729">
                <a:moveTo>
                  <a:pt x="0" y="0"/>
                </a:moveTo>
                <a:lnTo>
                  <a:pt x="10677728" y="0"/>
                </a:lnTo>
                <a:lnTo>
                  <a:pt x="10677728" y="8875862"/>
                </a:lnTo>
                <a:lnTo>
                  <a:pt x="0" y="8875862"/>
                </a:lnTo>
                <a:lnTo>
                  <a:pt x="0" y="0"/>
                </a:lnTo>
                <a:close/>
              </a:path>
            </a:pathLst>
          </a:custGeom>
          <a:blipFill>
            <a:blip r:embed="rId2"/>
            <a:stretch>
              <a:fillRect l="0" t="0" r="0" b="0"/>
            </a:stretch>
          </a:blipFill>
        </p:spPr>
      </p:sp>
      <p:sp>
        <p:nvSpPr>
          <p:cNvPr name="Freeform 3" id="3"/>
          <p:cNvSpPr/>
          <p:nvPr/>
        </p:nvSpPr>
        <p:spPr>
          <a:xfrm flipH="false" flipV="false" rot="0">
            <a:off x="-1417494" y="-2491132"/>
            <a:ext cx="6913853" cy="5747140"/>
          </a:xfrm>
          <a:custGeom>
            <a:avLst/>
            <a:gdLst/>
            <a:ahLst/>
            <a:cxnLst/>
            <a:rect r="r" b="b" t="t" l="l"/>
            <a:pathLst>
              <a:path h="5747140" w="6913853">
                <a:moveTo>
                  <a:pt x="0" y="0"/>
                </a:moveTo>
                <a:lnTo>
                  <a:pt x="6913853" y="0"/>
                </a:lnTo>
                <a:lnTo>
                  <a:pt x="6913853" y="5747140"/>
                </a:lnTo>
                <a:lnTo>
                  <a:pt x="0" y="5747140"/>
                </a:lnTo>
                <a:lnTo>
                  <a:pt x="0" y="0"/>
                </a:lnTo>
                <a:close/>
              </a:path>
            </a:pathLst>
          </a:custGeom>
          <a:blipFill>
            <a:blip r:embed="rId3"/>
            <a:stretch>
              <a:fillRect l="0" t="0" r="0" b="0"/>
            </a:stretch>
          </a:blipFill>
        </p:spPr>
      </p:sp>
      <p:grpSp>
        <p:nvGrpSpPr>
          <p:cNvPr name="Group 4" id="4"/>
          <p:cNvGrpSpPr/>
          <p:nvPr/>
        </p:nvGrpSpPr>
        <p:grpSpPr>
          <a:xfrm rot="0">
            <a:off x="16329216" y="8803405"/>
            <a:ext cx="930084" cy="454895"/>
            <a:chOff x="0" y="0"/>
            <a:chExt cx="1240111" cy="606527"/>
          </a:xfrm>
        </p:grpSpPr>
        <p:sp>
          <p:nvSpPr>
            <p:cNvPr name="Freeform 5" id="5"/>
            <p:cNvSpPr/>
            <p:nvPr/>
          </p:nvSpPr>
          <p:spPr>
            <a:xfrm flipH="false" flipV="false" rot="0">
              <a:off x="0" y="0"/>
              <a:ext cx="1240111" cy="606527"/>
            </a:xfrm>
            <a:custGeom>
              <a:avLst/>
              <a:gdLst/>
              <a:ahLst/>
              <a:cxnLst/>
              <a:rect r="r" b="b" t="t" l="l"/>
              <a:pathLst>
                <a:path h="606527" w="1240111">
                  <a:moveTo>
                    <a:pt x="0" y="0"/>
                  </a:moveTo>
                  <a:lnTo>
                    <a:pt x="1240111" y="0"/>
                  </a:lnTo>
                  <a:lnTo>
                    <a:pt x="1240111" y="606527"/>
                  </a:lnTo>
                  <a:lnTo>
                    <a:pt x="0" y="6065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96080" y="175465"/>
              <a:ext cx="847951" cy="255598"/>
              <a:chOff x="0" y="0"/>
              <a:chExt cx="1424079" cy="429260"/>
            </a:xfrm>
          </p:grpSpPr>
          <p:sp>
            <p:nvSpPr>
              <p:cNvPr name="Freeform 7" id="7"/>
              <p:cNvSpPr/>
              <p:nvPr/>
            </p:nvSpPr>
            <p:spPr>
              <a:xfrm flipH="false" flipV="false" rot="0">
                <a:off x="0" y="-5080"/>
                <a:ext cx="1424079" cy="434340"/>
              </a:xfrm>
              <a:custGeom>
                <a:avLst/>
                <a:gdLst/>
                <a:ahLst/>
                <a:cxnLst/>
                <a:rect r="r" b="b" t="t" l="l"/>
                <a:pathLst>
                  <a:path h="434340" w="1424079">
                    <a:moveTo>
                      <a:pt x="1406299" y="187960"/>
                    </a:moveTo>
                    <a:lnTo>
                      <a:pt x="1144679" y="11430"/>
                    </a:lnTo>
                    <a:cubicBezTo>
                      <a:pt x="1126899" y="0"/>
                      <a:pt x="1104038" y="3810"/>
                      <a:pt x="1091338" y="21590"/>
                    </a:cubicBezTo>
                    <a:cubicBezTo>
                      <a:pt x="1079909" y="39370"/>
                      <a:pt x="1083719" y="62230"/>
                      <a:pt x="1101499" y="74930"/>
                    </a:cubicBezTo>
                    <a:lnTo>
                      <a:pt x="1260249" y="181610"/>
                    </a:lnTo>
                    <a:lnTo>
                      <a:pt x="0" y="181610"/>
                    </a:lnTo>
                    <a:lnTo>
                      <a:pt x="0" y="257810"/>
                    </a:lnTo>
                    <a:lnTo>
                      <a:pt x="1260249" y="257810"/>
                    </a:lnTo>
                    <a:lnTo>
                      <a:pt x="1101499" y="364490"/>
                    </a:lnTo>
                    <a:cubicBezTo>
                      <a:pt x="1083719" y="375920"/>
                      <a:pt x="1079909" y="400050"/>
                      <a:pt x="1091339" y="417830"/>
                    </a:cubicBezTo>
                    <a:cubicBezTo>
                      <a:pt x="1098959" y="429260"/>
                      <a:pt x="1110389" y="434340"/>
                      <a:pt x="1123089" y="434340"/>
                    </a:cubicBezTo>
                    <a:cubicBezTo>
                      <a:pt x="1130709" y="434340"/>
                      <a:pt x="1138329" y="431800"/>
                      <a:pt x="1144679" y="427990"/>
                    </a:cubicBezTo>
                    <a:lnTo>
                      <a:pt x="1407569" y="251460"/>
                    </a:lnTo>
                    <a:cubicBezTo>
                      <a:pt x="1417729" y="243840"/>
                      <a:pt x="1424079" y="232410"/>
                      <a:pt x="1424079" y="219710"/>
                    </a:cubicBezTo>
                    <a:cubicBezTo>
                      <a:pt x="1424079" y="207010"/>
                      <a:pt x="1417729" y="195580"/>
                      <a:pt x="1406299" y="187960"/>
                    </a:cubicBezTo>
                    <a:close/>
                  </a:path>
                </a:pathLst>
              </a:custGeom>
              <a:solidFill>
                <a:srgbClr val="000000"/>
              </a:solidFill>
            </p:spPr>
          </p:sp>
        </p:grpSp>
      </p:grpSp>
      <p:sp>
        <p:nvSpPr>
          <p:cNvPr name="TextBox 8" id="8"/>
          <p:cNvSpPr txBox="true"/>
          <p:nvPr/>
        </p:nvSpPr>
        <p:spPr>
          <a:xfrm rot="0">
            <a:off x="2593010" y="3033048"/>
            <a:ext cx="12791641" cy="7397749"/>
          </a:xfrm>
          <a:prstGeom prst="rect">
            <a:avLst/>
          </a:prstGeom>
        </p:spPr>
        <p:txBody>
          <a:bodyPr anchor="t" rtlCol="false" tIns="0" lIns="0" bIns="0" rIns="0">
            <a:spAutoFit/>
          </a:bodyPr>
          <a:lstStyle/>
          <a:p>
            <a:pPr algn="l" marL="431807" indent="-215904" lvl="1">
              <a:lnSpc>
                <a:spcPts val="2800"/>
              </a:lnSpc>
              <a:buAutoNum type="arabicPeriod" startAt="1"/>
            </a:pPr>
            <a:r>
              <a:rPr lang="en-US" b="true" sz="2000">
                <a:solidFill>
                  <a:srgbClr val="000000"/>
                </a:solidFill>
                <a:latin typeface="Canva Sans Medium"/>
                <a:ea typeface="Canva Sans Medium"/>
                <a:cs typeface="Canva Sans Medium"/>
                <a:sym typeface="Canva Sans Medium"/>
              </a:rPr>
              <a:t>User Authentication:</a:t>
            </a:r>
          </a:p>
          <a:p>
            <a:pPr algn="l" marL="863614" indent="-287871" lvl="2">
              <a:lnSpc>
                <a:spcPts val="2800"/>
              </a:lnSpc>
              <a:buFont typeface="Arial"/>
              <a:buChar char="⚬"/>
            </a:pPr>
            <a:r>
              <a:rPr lang="en-US" sz="2000">
                <a:solidFill>
                  <a:srgbClr val="000000"/>
                </a:solidFill>
                <a:latin typeface="Canva Sans"/>
                <a:ea typeface="Canva Sans"/>
                <a:cs typeface="Canva Sans"/>
                <a:sym typeface="Canva Sans"/>
              </a:rPr>
              <a:t>Users begin by logging in or signing up, directing them to their respective account pages based on their account status.</a:t>
            </a:r>
          </a:p>
          <a:p>
            <a:pPr algn="l" marL="431807" indent="-215904" lvl="1">
              <a:lnSpc>
                <a:spcPts val="2800"/>
              </a:lnSpc>
              <a:buAutoNum type="arabicPeriod" startAt="1"/>
            </a:pPr>
            <a:r>
              <a:rPr lang="en-US" b="true" sz="2000">
                <a:solidFill>
                  <a:srgbClr val="000000"/>
                </a:solidFill>
                <a:latin typeface="Canva Sans Medium"/>
                <a:ea typeface="Canva Sans Medium"/>
                <a:cs typeface="Canva Sans Medium"/>
                <a:sym typeface="Canva Sans Medium"/>
              </a:rPr>
              <a:t>User Preferences:</a:t>
            </a:r>
          </a:p>
          <a:p>
            <a:pPr algn="l" marL="863614" indent="-287871" lvl="2">
              <a:lnSpc>
                <a:spcPts val="2800"/>
              </a:lnSpc>
              <a:buFont typeface="Arial"/>
              <a:buChar char="⚬"/>
            </a:pPr>
            <a:r>
              <a:rPr lang="en-US" sz="2000">
                <a:solidFill>
                  <a:srgbClr val="000000"/>
                </a:solidFill>
                <a:latin typeface="Canva Sans"/>
                <a:ea typeface="Canva Sans"/>
                <a:cs typeface="Canva Sans"/>
                <a:sym typeface="Canva Sans"/>
              </a:rPr>
              <a:t>Users are prompted to indicate their preferences, such as interests in education, coding, etc., enabling personalized recommendations.</a:t>
            </a:r>
          </a:p>
          <a:p>
            <a:pPr algn="l" marL="431807" indent="-215904" lvl="1">
              <a:lnSpc>
                <a:spcPts val="2800"/>
              </a:lnSpc>
              <a:buAutoNum type="arabicPeriod" startAt="1"/>
            </a:pPr>
            <a:r>
              <a:rPr lang="en-US" b="true" sz="2000">
                <a:solidFill>
                  <a:srgbClr val="000000"/>
                </a:solidFill>
                <a:latin typeface="Canva Sans Medium"/>
                <a:ea typeface="Canva Sans Medium"/>
                <a:cs typeface="Canva Sans Medium"/>
                <a:sym typeface="Canva Sans Medium"/>
              </a:rPr>
              <a:t>Configuration Options:</a:t>
            </a:r>
          </a:p>
          <a:p>
            <a:pPr algn="l" marL="863614" indent="-287871" lvl="2">
              <a:lnSpc>
                <a:spcPts val="2800"/>
              </a:lnSpc>
              <a:buFont typeface="Arial"/>
              <a:buChar char="⚬"/>
            </a:pPr>
            <a:r>
              <a:rPr lang="en-US" sz="2000">
                <a:solidFill>
                  <a:srgbClr val="000000"/>
                </a:solidFill>
                <a:latin typeface="Canva Sans"/>
                <a:ea typeface="Canva Sans"/>
                <a:cs typeface="Canva Sans"/>
                <a:sym typeface="Canva Sans"/>
              </a:rPr>
              <a:t>Users choose between two configuration methods:</a:t>
            </a:r>
          </a:p>
          <a:p>
            <a:pPr algn="l" marL="1295421" indent="-323855" lvl="3">
              <a:lnSpc>
                <a:spcPts val="2800"/>
              </a:lnSpc>
              <a:buFont typeface="Arial"/>
              <a:buChar char="￭"/>
            </a:pPr>
            <a:r>
              <a:rPr lang="en-US" b="true" sz="2000">
                <a:solidFill>
                  <a:srgbClr val="000000"/>
                </a:solidFill>
                <a:latin typeface="Canva Sans Medium"/>
                <a:ea typeface="Canva Sans Medium"/>
                <a:cs typeface="Canva Sans Medium"/>
                <a:sym typeface="Canva Sans Medium"/>
              </a:rPr>
              <a:t>Self Configuration:</a:t>
            </a:r>
            <a:r>
              <a:rPr lang="en-US" sz="2000">
                <a:solidFill>
                  <a:srgbClr val="000000"/>
                </a:solidFill>
                <a:latin typeface="Canva Sans"/>
                <a:ea typeface="Canva Sans"/>
                <a:cs typeface="Canva Sans"/>
                <a:sym typeface="Canva Sans"/>
              </a:rPr>
              <a:t> Manually selecting individual PC parts.</a:t>
            </a:r>
          </a:p>
          <a:p>
            <a:pPr algn="l" marL="1295421" indent="-323855" lvl="3">
              <a:lnSpc>
                <a:spcPts val="2800"/>
              </a:lnSpc>
              <a:buFont typeface="Arial"/>
              <a:buChar char="￭"/>
            </a:pPr>
            <a:r>
              <a:rPr lang="en-US" b="true" sz="2000">
                <a:solidFill>
                  <a:srgbClr val="000000"/>
                </a:solidFill>
                <a:latin typeface="Canva Sans Medium"/>
                <a:ea typeface="Canva Sans Medium"/>
                <a:cs typeface="Canva Sans Medium"/>
                <a:sym typeface="Canva Sans Medium"/>
              </a:rPr>
              <a:t>Pre-Customization:</a:t>
            </a:r>
            <a:r>
              <a:rPr lang="en-US" sz="2000">
                <a:solidFill>
                  <a:srgbClr val="000000"/>
                </a:solidFill>
                <a:latin typeface="Canva Sans"/>
                <a:ea typeface="Canva Sans"/>
                <a:cs typeface="Canva Sans"/>
                <a:sym typeface="Canva Sans"/>
              </a:rPr>
              <a:t> Receiving pre-configured PC options based on previously stated preferences.</a:t>
            </a:r>
          </a:p>
          <a:p>
            <a:pPr algn="l" marL="431807" indent="-215904" lvl="1">
              <a:lnSpc>
                <a:spcPts val="2800"/>
              </a:lnSpc>
              <a:buAutoNum type="arabicPeriod" startAt="1"/>
            </a:pPr>
            <a:r>
              <a:rPr lang="en-US" b="true" sz="2000">
                <a:solidFill>
                  <a:srgbClr val="000000"/>
                </a:solidFill>
                <a:latin typeface="Canva Sans Medium"/>
                <a:ea typeface="Canva Sans Medium"/>
                <a:cs typeface="Canva Sans Medium"/>
                <a:sym typeface="Canva Sans Medium"/>
              </a:rPr>
              <a:t>Visualization:</a:t>
            </a:r>
          </a:p>
          <a:p>
            <a:pPr algn="l" marL="863614" indent="-287871" lvl="2">
              <a:lnSpc>
                <a:spcPts val="2800"/>
              </a:lnSpc>
              <a:buFont typeface="Arial"/>
              <a:buChar char="⚬"/>
            </a:pPr>
            <a:r>
              <a:rPr lang="en-US" sz="2000">
                <a:solidFill>
                  <a:srgbClr val="000000"/>
                </a:solidFill>
                <a:latin typeface="Canva Sans"/>
                <a:ea typeface="Canva Sans"/>
                <a:cs typeface="Canva Sans"/>
                <a:sym typeface="Canva Sans"/>
              </a:rPr>
              <a:t>After configuration, users view a 2D model of the PC, allowing a concrete representation of the chosen design.</a:t>
            </a:r>
          </a:p>
          <a:p>
            <a:pPr algn="l" marL="431807" indent="-215904" lvl="1">
              <a:lnSpc>
                <a:spcPts val="2800"/>
              </a:lnSpc>
              <a:buAutoNum type="arabicPeriod" startAt="1"/>
            </a:pPr>
            <a:r>
              <a:rPr lang="en-US" b="true" sz="2000">
                <a:solidFill>
                  <a:srgbClr val="000000"/>
                </a:solidFill>
                <a:latin typeface="Canva Sans Medium"/>
                <a:ea typeface="Canva Sans Medium"/>
                <a:cs typeface="Canva Sans Medium"/>
                <a:sym typeface="Canva Sans Medium"/>
              </a:rPr>
              <a:t>Review and Modification:</a:t>
            </a:r>
          </a:p>
          <a:p>
            <a:pPr algn="l" marL="863614" indent="-287871" lvl="2">
              <a:lnSpc>
                <a:spcPts val="2800"/>
              </a:lnSpc>
              <a:buFont typeface="Arial"/>
              <a:buChar char="⚬"/>
            </a:pPr>
            <a:r>
              <a:rPr lang="en-US" sz="2000">
                <a:solidFill>
                  <a:srgbClr val="000000"/>
                </a:solidFill>
                <a:latin typeface="Canva Sans"/>
                <a:ea typeface="Canva Sans"/>
                <a:cs typeface="Canva Sans"/>
                <a:sym typeface="Canva Sans"/>
              </a:rPr>
              <a:t>Users have the option to review and make changes to the configuration before finalizing the selection.</a:t>
            </a:r>
          </a:p>
          <a:p>
            <a:pPr algn="l" marL="431807" indent="-215904" lvl="1">
              <a:lnSpc>
                <a:spcPts val="2800"/>
              </a:lnSpc>
              <a:buAutoNum type="arabicPeriod" startAt="1"/>
            </a:pPr>
            <a:r>
              <a:rPr lang="en-US" b="true" sz="2000">
                <a:solidFill>
                  <a:srgbClr val="000000"/>
                </a:solidFill>
                <a:latin typeface="Canva Sans Medium"/>
                <a:ea typeface="Canva Sans Medium"/>
                <a:cs typeface="Canva Sans Medium"/>
                <a:sym typeface="Canva Sans Medium"/>
              </a:rPr>
              <a:t>Payment and Checkout:</a:t>
            </a:r>
          </a:p>
          <a:p>
            <a:pPr algn="l" marL="863614" indent="-287871" lvl="2">
              <a:lnSpc>
                <a:spcPts val="2800"/>
              </a:lnSpc>
              <a:buFont typeface="Arial"/>
              <a:buChar char="⚬"/>
            </a:pPr>
            <a:r>
              <a:rPr lang="en-US" sz="2000">
                <a:solidFill>
                  <a:srgbClr val="000000"/>
                </a:solidFill>
                <a:latin typeface="Canva Sans"/>
                <a:ea typeface="Canva Sans"/>
                <a:cs typeface="Canva Sans"/>
                <a:sym typeface="Canva Sans"/>
              </a:rPr>
              <a:t>Once satisfied, users proceed to payment and checkout, completing the process for their custom-built PC.</a:t>
            </a:r>
          </a:p>
          <a:p>
            <a:pPr algn="l">
              <a:lnSpc>
                <a:spcPts val="2800"/>
              </a:lnSpc>
            </a:pPr>
          </a:p>
        </p:txBody>
      </p:sp>
      <p:sp>
        <p:nvSpPr>
          <p:cNvPr name="Freeform 9" id="9"/>
          <p:cNvSpPr/>
          <p:nvPr/>
        </p:nvSpPr>
        <p:spPr>
          <a:xfrm flipH="false" flipV="false" rot="0">
            <a:off x="269080" y="875909"/>
            <a:ext cx="18018920" cy="2204764"/>
          </a:xfrm>
          <a:custGeom>
            <a:avLst/>
            <a:gdLst/>
            <a:ahLst/>
            <a:cxnLst/>
            <a:rect r="r" b="b" t="t" l="l"/>
            <a:pathLst>
              <a:path h="2204764" w="18018920">
                <a:moveTo>
                  <a:pt x="0" y="0"/>
                </a:moveTo>
                <a:lnTo>
                  <a:pt x="18018920" y="0"/>
                </a:lnTo>
                <a:lnTo>
                  <a:pt x="18018920" y="2204764"/>
                </a:lnTo>
                <a:lnTo>
                  <a:pt x="0" y="2204764"/>
                </a:lnTo>
                <a:lnTo>
                  <a:pt x="0" y="0"/>
                </a:lnTo>
                <a:close/>
              </a:path>
            </a:pathLst>
          </a:custGeom>
          <a:blipFill>
            <a:blip r:embed="rId6"/>
            <a:stretch>
              <a:fillRect l="0" t="-15722" r="0" b="-15722"/>
            </a:stretch>
          </a:blipFill>
        </p:spPr>
      </p:sp>
      <p:sp>
        <p:nvSpPr>
          <p:cNvPr name="TextBox 10" id="10"/>
          <p:cNvSpPr txBox="true"/>
          <p:nvPr/>
        </p:nvSpPr>
        <p:spPr>
          <a:xfrm rot="0">
            <a:off x="2404519" y="-11897"/>
            <a:ext cx="12627003" cy="712470"/>
          </a:xfrm>
          <a:prstGeom prst="rect">
            <a:avLst/>
          </a:prstGeom>
        </p:spPr>
        <p:txBody>
          <a:bodyPr anchor="t" rtlCol="false" tIns="0" lIns="0" bIns="0" rIns="0">
            <a:spAutoFit/>
          </a:bodyPr>
          <a:lstStyle/>
          <a:p>
            <a:pPr algn="l">
              <a:lnSpc>
                <a:spcPts val="5880"/>
              </a:lnSpc>
            </a:pPr>
            <a:r>
              <a:rPr lang="en-US" sz="4200">
                <a:solidFill>
                  <a:srgbClr val="000000"/>
                </a:solidFill>
                <a:latin typeface="Michroma"/>
                <a:ea typeface="Michroma"/>
                <a:cs typeface="Michroma"/>
                <a:sym typeface="Michroma"/>
              </a:rPr>
              <a:t>Efficient app flow </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76685" y="-7776187"/>
            <a:ext cx="14515977" cy="25839374"/>
          </a:xfrm>
          <a:custGeom>
            <a:avLst/>
            <a:gdLst/>
            <a:ahLst/>
            <a:cxnLst/>
            <a:rect r="r" b="b" t="t" l="l"/>
            <a:pathLst>
              <a:path h="25839374" w="14515977">
                <a:moveTo>
                  <a:pt x="0" y="0"/>
                </a:moveTo>
                <a:lnTo>
                  <a:pt x="14515977" y="0"/>
                </a:lnTo>
                <a:lnTo>
                  <a:pt x="14515977" y="25839374"/>
                </a:lnTo>
                <a:lnTo>
                  <a:pt x="0" y="25839374"/>
                </a:lnTo>
                <a:lnTo>
                  <a:pt x="0" y="0"/>
                </a:lnTo>
                <a:close/>
              </a:path>
            </a:pathLst>
          </a:custGeom>
          <a:blipFill>
            <a:blip r:embed="rId2"/>
            <a:stretch>
              <a:fillRect l="-16529" t="0" r="-16529" b="0"/>
            </a:stretch>
          </a:blipFill>
        </p:spPr>
      </p:sp>
      <p:sp>
        <p:nvSpPr>
          <p:cNvPr name="Freeform 3" id="3"/>
          <p:cNvSpPr/>
          <p:nvPr/>
        </p:nvSpPr>
        <p:spPr>
          <a:xfrm flipH="false" flipV="false" rot="0">
            <a:off x="0" y="1659439"/>
            <a:ext cx="18288000" cy="8627561"/>
          </a:xfrm>
          <a:custGeom>
            <a:avLst/>
            <a:gdLst/>
            <a:ahLst/>
            <a:cxnLst/>
            <a:rect r="r" b="b" t="t" l="l"/>
            <a:pathLst>
              <a:path h="8627561" w="18288000">
                <a:moveTo>
                  <a:pt x="0" y="0"/>
                </a:moveTo>
                <a:lnTo>
                  <a:pt x="18288000" y="0"/>
                </a:lnTo>
                <a:lnTo>
                  <a:pt x="18288000" y="8627561"/>
                </a:lnTo>
                <a:lnTo>
                  <a:pt x="0" y="8627561"/>
                </a:lnTo>
                <a:lnTo>
                  <a:pt x="0" y="0"/>
                </a:lnTo>
                <a:close/>
              </a:path>
            </a:pathLst>
          </a:custGeom>
          <a:blipFill>
            <a:blip r:embed="rId3"/>
            <a:stretch>
              <a:fillRect l="0" t="0" r="0" b="0"/>
            </a:stretch>
          </a:blipFill>
        </p:spPr>
      </p:sp>
      <p:sp>
        <p:nvSpPr>
          <p:cNvPr name="TextBox 4" id="4"/>
          <p:cNvSpPr txBox="true"/>
          <p:nvPr/>
        </p:nvSpPr>
        <p:spPr>
          <a:xfrm rot="0">
            <a:off x="5524888" y="213609"/>
            <a:ext cx="7562075" cy="1036707"/>
          </a:xfrm>
          <a:prstGeom prst="rect">
            <a:avLst/>
          </a:prstGeom>
        </p:spPr>
        <p:txBody>
          <a:bodyPr anchor="t" rtlCol="false" tIns="0" lIns="0" bIns="0" rIns="0">
            <a:spAutoFit/>
          </a:bodyPr>
          <a:lstStyle/>
          <a:p>
            <a:pPr algn="ctr">
              <a:lnSpc>
                <a:spcPts val="8483"/>
              </a:lnSpc>
              <a:spcBef>
                <a:spcPct val="0"/>
              </a:spcBef>
            </a:pPr>
            <a:r>
              <a:rPr lang="en-US" b="true" sz="6059">
                <a:solidFill>
                  <a:srgbClr val="000000"/>
                </a:solidFill>
                <a:latin typeface="Muli Ultra-Bold"/>
                <a:ea typeface="Muli Ultra-Bold"/>
                <a:cs typeface="Muli Ultra-Bold"/>
                <a:sym typeface="Muli Ultra-Bold"/>
              </a:rPr>
              <a:t>HIFI DESIGN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5786993" y="-2451695"/>
            <a:ext cx="14515977" cy="19419368"/>
          </a:xfrm>
          <a:custGeom>
            <a:avLst/>
            <a:gdLst/>
            <a:ahLst/>
            <a:cxnLst/>
            <a:rect r="r" b="b" t="t" l="l"/>
            <a:pathLst>
              <a:path h="19419368" w="14515977">
                <a:moveTo>
                  <a:pt x="0" y="0"/>
                </a:moveTo>
                <a:lnTo>
                  <a:pt x="14515978" y="0"/>
                </a:lnTo>
                <a:lnTo>
                  <a:pt x="14515978" y="19419368"/>
                </a:lnTo>
                <a:lnTo>
                  <a:pt x="0" y="19419368"/>
                </a:lnTo>
                <a:lnTo>
                  <a:pt x="0" y="0"/>
                </a:lnTo>
                <a:close/>
              </a:path>
            </a:pathLst>
          </a:custGeom>
          <a:blipFill>
            <a:blip r:embed="rId2"/>
            <a:stretch>
              <a:fillRect l="0" t="0" r="0" b="0"/>
            </a:stretch>
          </a:blipFill>
        </p:spPr>
      </p:sp>
      <p:sp>
        <p:nvSpPr>
          <p:cNvPr name="Freeform 3" id="3"/>
          <p:cNvSpPr/>
          <p:nvPr/>
        </p:nvSpPr>
        <p:spPr>
          <a:xfrm flipH="false" flipV="false" rot="-5400000">
            <a:off x="-3585177" y="-7323863"/>
            <a:ext cx="14515977" cy="19419368"/>
          </a:xfrm>
          <a:custGeom>
            <a:avLst/>
            <a:gdLst/>
            <a:ahLst/>
            <a:cxnLst/>
            <a:rect r="r" b="b" t="t" l="l"/>
            <a:pathLst>
              <a:path h="19419368" w="14515977">
                <a:moveTo>
                  <a:pt x="0" y="0"/>
                </a:moveTo>
                <a:lnTo>
                  <a:pt x="14515977" y="0"/>
                </a:lnTo>
                <a:lnTo>
                  <a:pt x="14515977" y="19419368"/>
                </a:lnTo>
                <a:lnTo>
                  <a:pt x="0" y="19419368"/>
                </a:lnTo>
                <a:lnTo>
                  <a:pt x="0" y="0"/>
                </a:lnTo>
                <a:close/>
              </a:path>
            </a:pathLst>
          </a:custGeom>
          <a:blipFill>
            <a:blip r:embed="rId2"/>
            <a:stretch>
              <a:fillRect l="0" t="0" r="0" b="0"/>
            </a:stretch>
          </a:blipFill>
        </p:spPr>
      </p:sp>
      <p:sp>
        <p:nvSpPr>
          <p:cNvPr name="Freeform 4" id="4"/>
          <p:cNvSpPr/>
          <p:nvPr/>
        </p:nvSpPr>
        <p:spPr>
          <a:xfrm flipH="false" flipV="false" rot="-5400000">
            <a:off x="-2677401" y="-1901743"/>
            <a:ext cx="14515977" cy="19419368"/>
          </a:xfrm>
          <a:custGeom>
            <a:avLst/>
            <a:gdLst/>
            <a:ahLst/>
            <a:cxnLst/>
            <a:rect r="r" b="b" t="t" l="l"/>
            <a:pathLst>
              <a:path h="19419368" w="14515977">
                <a:moveTo>
                  <a:pt x="0" y="0"/>
                </a:moveTo>
                <a:lnTo>
                  <a:pt x="14515977" y="0"/>
                </a:lnTo>
                <a:lnTo>
                  <a:pt x="14515977" y="19419367"/>
                </a:lnTo>
                <a:lnTo>
                  <a:pt x="0" y="19419367"/>
                </a:lnTo>
                <a:lnTo>
                  <a:pt x="0" y="0"/>
                </a:lnTo>
                <a:close/>
              </a:path>
            </a:pathLst>
          </a:custGeom>
          <a:blipFill>
            <a:blip r:embed="rId2"/>
            <a:stretch>
              <a:fillRect l="0" t="0" r="0" b="0"/>
            </a:stretch>
          </a:blipFill>
        </p:spPr>
      </p:sp>
      <p:sp>
        <p:nvSpPr>
          <p:cNvPr name="Freeform 5" id="5"/>
          <p:cNvSpPr/>
          <p:nvPr/>
        </p:nvSpPr>
        <p:spPr>
          <a:xfrm flipH="false" flipV="false" rot="0">
            <a:off x="0" y="1135322"/>
            <a:ext cx="18288000" cy="9151678"/>
          </a:xfrm>
          <a:custGeom>
            <a:avLst/>
            <a:gdLst/>
            <a:ahLst/>
            <a:cxnLst/>
            <a:rect r="r" b="b" t="t" l="l"/>
            <a:pathLst>
              <a:path h="9151678" w="18288000">
                <a:moveTo>
                  <a:pt x="0" y="0"/>
                </a:moveTo>
                <a:lnTo>
                  <a:pt x="18288000" y="0"/>
                </a:lnTo>
                <a:lnTo>
                  <a:pt x="18288000" y="9151678"/>
                </a:lnTo>
                <a:lnTo>
                  <a:pt x="0" y="9151678"/>
                </a:lnTo>
                <a:lnTo>
                  <a:pt x="0" y="0"/>
                </a:lnTo>
                <a:close/>
              </a:path>
            </a:pathLst>
          </a:custGeom>
          <a:blipFill>
            <a:blip r:embed="rId3"/>
            <a:stretch>
              <a:fillRect l="0" t="0" r="0" b="0"/>
            </a:stretch>
          </a:blipFill>
        </p:spPr>
      </p:sp>
      <p:sp>
        <p:nvSpPr>
          <p:cNvPr name="TextBox 6" id="6"/>
          <p:cNvSpPr txBox="true"/>
          <p:nvPr/>
        </p:nvSpPr>
        <p:spPr>
          <a:xfrm rot="0">
            <a:off x="6716673" y="168124"/>
            <a:ext cx="4854655" cy="687456"/>
          </a:xfrm>
          <a:prstGeom prst="rect">
            <a:avLst/>
          </a:prstGeom>
        </p:spPr>
        <p:txBody>
          <a:bodyPr anchor="t" rtlCol="false" tIns="0" lIns="0" bIns="0" rIns="0">
            <a:spAutoFit/>
          </a:bodyPr>
          <a:lstStyle/>
          <a:p>
            <a:pPr algn="ctr">
              <a:lnSpc>
                <a:spcPts val="5683"/>
              </a:lnSpc>
              <a:spcBef>
                <a:spcPct val="0"/>
              </a:spcBef>
            </a:pPr>
            <a:r>
              <a:rPr lang="en-US" b="true" sz="4059">
                <a:solidFill>
                  <a:srgbClr val="000000"/>
                </a:solidFill>
                <a:latin typeface="Muli Ultra-Bold"/>
                <a:ea typeface="Muli Ultra-Bold"/>
                <a:cs typeface="Muli Ultra-Bold"/>
                <a:sym typeface="Muli Ultra-Bold"/>
              </a:rPr>
              <a:t>HIFI DESIGN FLOW</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4423900" y="-1487438"/>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3" id="3"/>
          <p:cNvSpPr/>
          <p:nvPr/>
        </p:nvSpPr>
        <p:spPr>
          <a:xfrm flipH="false" flipV="false" rot="4923091">
            <a:off x="5330731" y="-9668186"/>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TextBox 4" id="4"/>
          <p:cNvSpPr txBox="true"/>
          <p:nvPr/>
        </p:nvSpPr>
        <p:spPr>
          <a:xfrm rot="0">
            <a:off x="5897821" y="453706"/>
            <a:ext cx="6492359" cy="1035687"/>
          </a:xfrm>
          <a:prstGeom prst="rect">
            <a:avLst/>
          </a:prstGeom>
        </p:spPr>
        <p:txBody>
          <a:bodyPr anchor="t" rtlCol="false" tIns="0" lIns="0" bIns="0" rIns="0">
            <a:spAutoFit/>
          </a:bodyPr>
          <a:lstStyle/>
          <a:p>
            <a:pPr algn="ctr">
              <a:lnSpc>
                <a:spcPts val="8539"/>
              </a:lnSpc>
              <a:spcBef>
                <a:spcPct val="0"/>
              </a:spcBef>
            </a:pPr>
            <a:r>
              <a:rPr lang="en-US" b="true" sz="6099">
                <a:solidFill>
                  <a:srgbClr val="000000"/>
                </a:solidFill>
                <a:latin typeface="Muli Ultra-Bold"/>
                <a:ea typeface="Muli Ultra-Bold"/>
                <a:cs typeface="Muli Ultra-Bold"/>
                <a:sym typeface="Muli Ultra-Bold"/>
              </a:rPr>
              <a:t>HIFI PROTOTYPE</a:t>
            </a:r>
          </a:p>
        </p:txBody>
      </p:sp>
      <p:sp>
        <p:nvSpPr>
          <p:cNvPr name="Freeform 5" id="5"/>
          <p:cNvSpPr/>
          <p:nvPr/>
        </p:nvSpPr>
        <p:spPr>
          <a:xfrm flipH="false" flipV="false" rot="-9527532">
            <a:off x="6463509" y="-452432"/>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6752652" y="1750564"/>
            <a:ext cx="4801746" cy="8536436"/>
          </a:xfrm>
          <a:prstGeom prst="rect">
            <a:avLst/>
          </a:prstGeom>
        </p:spPr>
      </p:pic>
      <p:sp>
        <p:nvSpPr>
          <p:cNvPr name="TextBox 7" id="7"/>
          <p:cNvSpPr txBox="true"/>
          <p:nvPr/>
        </p:nvSpPr>
        <p:spPr>
          <a:xfrm rot="0">
            <a:off x="11706218" y="3772742"/>
            <a:ext cx="4816629" cy="3024506"/>
          </a:xfrm>
          <a:prstGeom prst="rect">
            <a:avLst/>
          </a:prstGeom>
        </p:spPr>
        <p:txBody>
          <a:bodyPr anchor="t" rtlCol="false" tIns="0" lIns="0" bIns="0" rIns="0">
            <a:spAutoFit/>
          </a:bodyPr>
          <a:lstStyle/>
          <a:p>
            <a:pPr algn="ctr">
              <a:lnSpc>
                <a:spcPts val="6019"/>
              </a:lnSpc>
            </a:pPr>
          </a:p>
          <a:p>
            <a:pPr algn="ctr">
              <a:lnSpc>
                <a:spcPts val="6019"/>
              </a:lnSpc>
            </a:pPr>
            <a:r>
              <a:rPr lang="en-US" b="true" sz="4299" i="true" u="sng">
                <a:solidFill>
                  <a:srgbClr val="000000"/>
                </a:solidFill>
                <a:latin typeface="Muli Ultra-Bold Italics"/>
                <a:ea typeface="Muli Ultra-Bold Italics"/>
                <a:cs typeface="Muli Ultra-Bold Italics"/>
                <a:sym typeface="Muli Ultra-Bold Italics"/>
              </a:rPr>
              <a:t>FIGMA LINK</a:t>
            </a:r>
          </a:p>
          <a:p>
            <a:pPr algn="ctr">
              <a:lnSpc>
                <a:spcPts val="6019"/>
              </a:lnSpc>
            </a:pPr>
          </a:p>
          <a:p>
            <a:pPr algn="ctr">
              <a:lnSpc>
                <a:spcPts val="6019"/>
              </a:lnSpc>
              <a:spcBef>
                <a:spcPct val="0"/>
              </a:spcBef>
            </a:pP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2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0">
            <a:off x="0" y="-455678"/>
            <a:ext cx="9597226" cy="11198356"/>
          </a:xfrm>
          <a:custGeom>
            <a:avLst/>
            <a:gdLst/>
            <a:ahLst/>
            <a:cxnLst/>
            <a:rect r="r" b="b" t="t" l="l"/>
            <a:pathLst>
              <a:path h="11198356" w="9597226">
                <a:moveTo>
                  <a:pt x="0" y="0"/>
                </a:moveTo>
                <a:lnTo>
                  <a:pt x="9597226" y="0"/>
                </a:lnTo>
                <a:lnTo>
                  <a:pt x="9597226" y="11198356"/>
                </a:lnTo>
                <a:lnTo>
                  <a:pt x="0" y="11198356"/>
                </a:lnTo>
                <a:lnTo>
                  <a:pt x="0" y="0"/>
                </a:lnTo>
                <a:close/>
              </a:path>
            </a:pathLst>
          </a:custGeom>
          <a:blipFill>
            <a:blip r:embed="rId3"/>
            <a:stretch>
              <a:fillRect l="-117615" t="-31998" r="-28735" b="-26347"/>
            </a:stretch>
          </a:blipFill>
        </p:spPr>
      </p:sp>
      <p:sp>
        <p:nvSpPr>
          <p:cNvPr name="TextBox 4" id="4"/>
          <p:cNvSpPr txBox="true"/>
          <p:nvPr/>
        </p:nvSpPr>
        <p:spPr>
          <a:xfrm rot="0">
            <a:off x="10642478" y="146685"/>
            <a:ext cx="6212432" cy="1668780"/>
          </a:xfrm>
          <a:prstGeom prst="rect">
            <a:avLst/>
          </a:prstGeom>
        </p:spPr>
        <p:txBody>
          <a:bodyPr anchor="t" rtlCol="false" tIns="0" lIns="0" bIns="0" rIns="0">
            <a:spAutoFit/>
          </a:bodyPr>
          <a:lstStyle/>
          <a:p>
            <a:pPr algn="ctr">
              <a:lnSpc>
                <a:spcPts val="6719"/>
              </a:lnSpc>
            </a:pPr>
            <a:r>
              <a:rPr lang="en-US" sz="4800">
                <a:solidFill>
                  <a:srgbClr val="FFFFFF"/>
                </a:solidFill>
                <a:latin typeface="Michroma"/>
                <a:ea typeface="Michroma"/>
                <a:cs typeface="Michroma"/>
                <a:sym typeface="Michroma"/>
              </a:rPr>
              <a:t>Solution Statement</a:t>
            </a:r>
          </a:p>
        </p:txBody>
      </p:sp>
      <p:sp>
        <p:nvSpPr>
          <p:cNvPr name="TextBox 5" id="5"/>
          <p:cNvSpPr txBox="true"/>
          <p:nvPr/>
        </p:nvSpPr>
        <p:spPr>
          <a:xfrm rot="0">
            <a:off x="16450521" y="1038225"/>
            <a:ext cx="808779" cy="467557"/>
          </a:xfrm>
          <a:prstGeom prst="rect">
            <a:avLst/>
          </a:prstGeom>
        </p:spPr>
        <p:txBody>
          <a:bodyPr anchor="t" rtlCol="false" tIns="0" lIns="0" bIns="0" rIns="0">
            <a:spAutoFit/>
          </a:bodyPr>
          <a:lstStyle/>
          <a:p>
            <a:pPr algn="r">
              <a:lnSpc>
                <a:spcPts val="3756"/>
              </a:lnSpc>
            </a:pPr>
            <a:r>
              <a:rPr lang="en-US" sz="3130">
                <a:solidFill>
                  <a:srgbClr val="FFFFFF"/>
                </a:solidFill>
                <a:latin typeface="Michroma"/>
                <a:ea typeface="Michroma"/>
                <a:cs typeface="Michroma"/>
                <a:sym typeface="Michroma"/>
              </a:rPr>
              <a:t>13</a:t>
            </a:r>
          </a:p>
        </p:txBody>
      </p:sp>
      <p:sp>
        <p:nvSpPr>
          <p:cNvPr name="TextBox 6" id="6"/>
          <p:cNvSpPr txBox="true"/>
          <p:nvPr/>
        </p:nvSpPr>
        <p:spPr>
          <a:xfrm rot="0">
            <a:off x="1692397" y="146685"/>
            <a:ext cx="6212432" cy="1668780"/>
          </a:xfrm>
          <a:prstGeom prst="rect">
            <a:avLst/>
          </a:prstGeom>
        </p:spPr>
        <p:txBody>
          <a:bodyPr anchor="t" rtlCol="false" tIns="0" lIns="0" bIns="0" rIns="0">
            <a:spAutoFit/>
          </a:bodyPr>
          <a:lstStyle/>
          <a:p>
            <a:pPr algn="ctr">
              <a:lnSpc>
                <a:spcPts val="6719"/>
              </a:lnSpc>
            </a:pPr>
            <a:r>
              <a:rPr lang="en-US" sz="4800">
                <a:solidFill>
                  <a:srgbClr val="FFFFFF"/>
                </a:solidFill>
                <a:latin typeface="Michroma"/>
                <a:ea typeface="Michroma"/>
                <a:cs typeface="Michroma"/>
                <a:sym typeface="Michroma"/>
              </a:rPr>
              <a:t>Problem Statement</a:t>
            </a:r>
          </a:p>
        </p:txBody>
      </p:sp>
      <p:sp>
        <p:nvSpPr>
          <p:cNvPr name="TextBox 7" id="7"/>
          <p:cNvSpPr txBox="true"/>
          <p:nvPr/>
        </p:nvSpPr>
        <p:spPr>
          <a:xfrm rot="0">
            <a:off x="9992608" y="2185036"/>
            <a:ext cx="7821413" cy="6708521"/>
          </a:xfrm>
          <a:prstGeom prst="rect">
            <a:avLst/>
          </a:prstGeom>
        </p:spPr>
        <p:txBody>
          <a:bodyPr anchor="t" rtlCol="false" tIns="0" lIns="0" bIns="0" rIns="0">
            <a:spAutoFit/>
          </a:bodyPr>
          <a:lstStyle/>
          <a:p>
            <a:pPr algn="l" marL="509523" indent="-254761" lvl="1">
              <a:lnSpc>
                <a:spcPts val="3303"/>
              </a:lnSpc>
              <a:buFont typeface="Arial"/>
              <a:buChar char="•"/>
            </a:pPr>
            <a:r>
              <a:rPr lang="en-US" b="true" sz="2359">
                <a:solidFill>
                  <a:srgbClr val="FFFFFF"/>
                </a:solidFill>
                <a:latin typeface="Canva Sans Bold"/>
                <a:ea typeface="Canva Sans Bold"/>
                <a:cs typeface="Canva Sans Bold"/>
                <a:sym typeface="Canva Sans Bold"/>
              </a:rPr>
              <a:t>Our group has developed a cutting-edge Self-PC solution, prioritizing performance, efficiency, and security.</a:t>
            </a:r>
          </a:p>
          <a:p>
            <a:pPr algn="l" marL="509523" indent="-254761" lvl="1">
              <a:lnSpc>
                <a:spcPts val="3303"/>
              </a:lnSpc>
              <a:buFont typeface="Arial"/>
              <a:buChar char="•"/>
            </a:pPr>
            <a:r>
              <a:rPr lang="en-US" b="true" sz="2359">
                <a:solidFill>
                  <a:srgbClr val="FFFFFF"/>
                </a:solidFill>
                <a:latin typeface="Canva Sans Bold"/>
                <a:ea typeface="Canva Sans Bold"/>
                <a:cs typeface="Canva Sans Bold"/>
                <a:sym typeface="Canva Sans Bold"/>
              </a:rPr>
              <a:t> To ensure market compliance, we address regulatory requirements related to technology, data privacy, and environmental sustainability</a:t>
            </a:r>
          </a:p>
          <a:p>
            <a:pPr algn="l" marL="509523" indent="-254761" lvl="1">
              <a:lnSpc>
                <a:spcPts val="3303"/>
              </a:lnSpc>
              <a:buFont typeface="Arial"/>
              <a:buChar char="•"/>
            </a:pPr>
            <a:r>
              <a:rPr lang="en-US" b="true" sz="2359">
                <a:solidFill>
                  <a:srgbClr val="FFFFFF"/>
                </a:solidFill>
                <a:latin typeface="Canva Sans Bold"/>
                <a:ea typeface="Canva Sans Bold"/>
                <a:cs typeface="Canva Sans Bold"/>
                <a:sym typeface="Canva Sans Bold"/>
              </a:rPr>
              <a:t> Additionally, our solution boasts features such as a Component Compatibility Checker, Price Comparison tool, Budget Configurator, Educational Resources, Customization Options, Community and Reviews, Price Tracking, User Profiles, Performance Metrics, and a Virtual Machine Builder. </a:t>
            </a:r>
          </a:p>
          <a:p>
            <a:pPr algn="l" marL="509523" indent="-254761" lvl="1">
              <a:lnSpc>
                <a:spcPts val="3303"/>
              </a:lnSpc>
              <a:buFont typeface="Arial"/>
              <a:buChar char="•"/>
            </a:pPr>
            <a:r>
              <a:rPr lang="en-US" b="true" sz="2359">
                <a:solidFill>
                  <a:srgbClr val="FFFFFF"/>
                </a:solidFill>
                <a:latin typeface="Canva Sans Bold"/>
                <a:ea typeface="Canva Sans Bold"/>
                <a:cs typeface="Canva Sans Bold"/>
                <a:sym typeface="Canva Sans Bold"/>
              </a:rPr>
              <a:t>This comprehensive approach empowers users to build high-quality, secure, and customized PCs while staying informed and within budget.</a:t>
            </a:r>
          </a:p>
        </p:txBody>
      </p:sp>
      <p:sp>
        <p:nvSpPr>
          <p:cNvPr name="TextBox 8" id="8"/>
          <p:cNvSpPr txBox="true"/>
          <p:nvPr/>
        </p:nvSpPr>
        <p:spPr>
          <a:xfrm rot="0">
            <a:off x="417062" y="2194561"/>
            <a:ext cx="8763102" cy="6381496"/>
          </a:xfrm>
          <a:prstGeom prst="rect">
            <a:avLst/>
          </a:prstGeom>
        </p:spPr>
        <p:txBody>
          <a:bodyPr anchor="t" rtlCol="false" tIns="0" lIns="0" bIns="0" rIns="0">
            <a:spAutoFit/>
          </a:bodyPr>
          <a:lstStyle/>
          <a:p>
            <a:pPr algn="l" marL="487935" indent="-243968" lvl="1">
              <a:lnSpc>
                <a:spcPts val="3164"/>
              </a:lnSpc>
              <a:spcBef>
                <a:spcPct val="0"/>
              </a:spcBef>
              <a:buFont typeface="Arial"/>
              <a:buChar char="•"/>
            </a:pPr>
            <a:r>
              <a:rPr lang="en-US" b="true" sz="2260">
                <a:solidFill>
                  <a:srgbClr val="FFFFFF"/>
                </a:solidFill>
                <a:latin typeface="Canva Sans Bold"/>
                <a:ea typeface="Canva Sans Bold"/>
                <a:cs typeface="Canva Sans Bold"/>
                <a:sym typeface="Canva Sans Bold"/>
              </a:rPr>
              <a:t>IN AN ERA </a:t>
            </a:r>
            <a:r>
              <a:rPr lang="en-US" b="true" sz="2260">
                <a:solidFill>
                  <a:srgbClr val="FFFFFF"/>
                </a:solidFill>
                <a:latin typeface="Canva Sans Bold"/>
                <a:ea typeface="Canva Sans Bold"/>
                <a:cs typeface="Canva Sans Bold"/>
                <a:sym typeface="Canva Sans Bold"/>
              </a:rPr>
              <a:t>OF RAPID TECHNOLOGICAL ADVANCEMENT, USERS EXPECT PERSONAL COMPUTERS TO KEEP PACE, NECESSITATING ADVANCED DESIGNS THAT ENHANCE PERFORMANCE, EFFICIENCY, AND FEATURES. </a:t>
            </a:r>
          </a:p>
          <a:p>
            <a:pPr algn="l" marL="487935" indent="-243968" lvl="1">
              <a:lnSpc>
                <a:spcPts val="3164"/>
              </a:lnSpc>
              <a:spcBef>
                <a:spcPct val="0"/>
              </a:spcBef>
              <a:buFont typeface="Arial"/>
              <a:buChar char="•"/>
            </a:pPr>
            <a:r>
              <a:rPr lang="en-US" b="true" sz="2260">
                <a:solidFill>
                  <a:srgbClr val="FFFFFF"/>
                </a:solidFill>
                <a:latin typeface="Canva Sans Bold"/>
                <a:ea typeface="Canva Sans Bold"/>
                <a:cs typeface="Canva Sans Bold"/>
                <a:sym typeface="Canva Sans Bold"/>
              </a:rPr>
              <a:t>ESCALATING CYBERSECURITY THREATS MAKE IT IMPERATIVE TO DEVELOP SELF-PCS WITH ROBUST SECURITY FEATURES TO SAFEGUARD SENSITIVE DATA AND PRIVACY..</a:t>
            </a:r>
          </a:p>
          <a:p>
            <a:pPr algn="l" marL="487935" indent="-243968" lvl="1">
              <a:lnSpc>
                <a:spcPts val="3164"/>
              </a:lnSpc>
              <a:spcBef>
                <a:spcPct val="0"/>
              </a:spcBef>
              <a:buFont typeface="Arial"/>
              <a:buChar char="•"/>
            </a:pPr>
            <a:r>
              <a:rPr lang="en-US" b="true" sz="2260">
                <a:solidFill>
                  <a:srgbClr val="FFFFFF"/>
                </a:solidFill>
                <a:latin typeface="Canva Sans Bold"/>
                <a:ea typeface="Canva Sans Bold"/>
                <a:cs typeface="Canva Sans Bold"/>
                <a:sym typeface="Canva Sans Bold"/>
              </a:rPr>
              <a:t>REGULATORY REQUIREMENTS FOR TECHNOLOGY, INCLUDING DATA PRIVACY AND ENVIRONMENTAL SUSTAINABILITY, MUST BE MET TO ACCESS MARKETS AND ENSURE COMPLIANCE. THE HIGHLY COMPETITIVE PERSONAL COMPUTER MARKET DEMANDS INNOVATIVE SOLUTIONS TO DIFFERENTIATE FROM COMPETITORS AND SUCCEED.</a:t>
            </a:r>
          </a:p>
          <a:p>
            <a:pPr algn="l">
              <a:lnSpc>
                <a:spcPts val="3164"/>
              </a:lnSpc>
              <a:spcBef>
                <a:spcPct val="0"/>
              </a:spcBef>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418158">
            <a:off x="2185662" y="-2241991"/>
            <a:ext cx="22683049" cy="19647269"/>
          </a:xfrm>
          <a:custGeom>
            <a:avLst/>
            <a:gdLst/>
            <a:ahLst/>
            <a:cxnLst/>
            <a:rect r="r" b="b" t="t" l="l"/>
            <a:pathLst>
              <a:path h="19647269" w="22683049">
                <a:moveTo>
                  <a:pt x="0" y="0"/>
                </a:moveTo>
                <a:lnTo>
                  <a:pt x="22683049" y="0"/>
                </a:lnTo>
                <a:lnTo>
                  <a:pt x="22683049" y="19647269"/>
                </a:lnTo>
                <a:lnTo>
                  <a:pt x="0" y="19647269"/>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915584">
            <a:off x="-11341525" y="-3664949"/>
            <a:ext cx="22683049" cy="19647269"/>
          </a:xfrm>
          <a:custGeom>
            <a:avLst/>
            <a:gdLst/>
            <a:ahLst/>
            <a:cxnLst/>
            <a:rect r="r" b="b" t="t" l="l"/>
            <a:pathLst>
              <a:path h="19647269" w="22683049">
                <a:moveTo>
                  <a:pt x="0" y="0"/>
                </a:moveTo>
                <a:lnTo>
                  <a:pt x="22683050" y="0"/>
                </a:lnTo>
                <a:lnTo>
                  <a:pt x="22683050" y="19647269"/>
                </a:lnTo>
                <a:lnTo>
                  <a:pt x="0" y="19647269"/>
                </a:lnTo>
                <a:lnTo>
                  <a:pt x="0" y="0"/>
                </a:lnTo>
                <a:close/>
              </a:path>
            </a:pathLst>
          </a:custGeom>
          <a:blipFill>
            <a:blip r:embed="rId2">
              <a:alphaModFix amt="73000"/>
            </a:blip>
            <a:stretch>
              <a:fillRect l="0" t="-4911" r="0" b="-4911"/>
            </a:stretch>
          </a:blipFill>
        </p:spPr>
      </p:sp>
      <p:sp>
        <p:nvSpPr>
          <p:cNvPr name="Freeform 4" id="4"/>
          <p:cNvSpPr/>
          <p:nvPr/>
        </p:nvSpPr>
        <p:spPr>
          <a:xfrm flipH="false" flipV="false" rot="0">
            <a:off x="0" y="2192001"/>
            <a:ext cx="9144000" cy="4347148"/>
          </a:xfrm>
          <a:custGeom>
            <a:avLst/>
            <a:gdLst/>
            <a:ahLst/>
            <a:cxnLst/>
            <a:rect r="r" b="b" t="t" l="l"/>
            <a:pathLst>
              <a:path h="4347148" w="9144000">
                <a:moveTo>
                  <a:pt x="0" y="0"/>
                </a:moveTo>
                <a:lnTo>
                  <a:pt x="9144000" y="0"/>
                </a:lnTo>
                <a:lnTo>
                  <a:pt x="9144000" y="4347148"/>
                </a:lnTo>
                <a:lnTo>
                  <a:pt x="0" y="4347148"/>
                </a:lnTo>
                <a:lnTo>
                  <a:pt x="0" y="0"/>
                </a:lnTo>
                <a:close/>
              </a:path>
            </a:pathLst>
          </a:custGeom>
          <a:blipFill>
            <a:blip r:embed="rId3"/>
            <a:stretch>
              <a:fillRect l="0" t="0" r="0" b="0"/>
            </a:stretch>
          </a:blipFill>
        </p:spPr>
      </p:sp>
      <p:sp>
        <p:nvSpPr>
          <p:cNvPr name="Freeform 5" id="5"/>
          <p:cNvSpPr/>
          <p:nvPr/>
        </p:nvSpPr>
        <p:spPr>
          <a:xfrm flipH="false" flipV="false" rot="0">
            <a:off x="5173994" y="6162848"/>
            <a:ext cx="8674940" cy="4124152"/>
          </a:xfrm>
          <a:custGeom>
            <a:avLst/>
            <a:gdLst/>
            <a:ahLst/>
            <a:cxnLst/>
            <a:rect r="r" b="b" t="t" l="l"/>
            <a:pathLst>
              <a:path h="4124152" w="8674940">
                <a:moveTo>
                  <a:pt x="0" y="0"/>
                </a:moveTo>
                <a:lnTo>
                  <a:pt x="8674940" y="0"/>
                </a:lnTo>
                <a:lnTo>
                  <a:pt x="8674940" y="4124152"/>
                </a:lnTo>
                <a:lnTo>
                  <a:pt x="0" y="4124152"/>
                </a:lnTo>
                <a:lnTo>
                  <a:pt x="0" y="0"/>
                </a:lnTo>
                <a:close/>
              </a:path>
            </a:pathLst>
          </a:custGeom>
          <a:blipFill>
            <a:blip r:embed="rId4"/>
            <a:stretch>
              <a:fillRect l="0" t="0" r="0" b="0"/>
            </a:stretch>
          </a:blipFill>
        </p:spPr>
      </p:sp>
      <p:sp>
        <p:nvSpPr>
          <p:cNvPr name="Freeform 6" id="6"/>
          <p:cNvSpPr/>
          <p:nvPr/>
        </p:nvSpPr>
        <p:spPr>
          <a:xfrm flipH="false" flipV="false" rot="0">
            <a:off x="9409868" y="2192001"/>
            <a:ext cx="8878132" cy="4220751"/>
          </a:xfrm>
          <a:custGeom>
            <a:avLst/>
            <a:gdLst/>
            <a:ahLst/>
            <a:cxnLst/>
            <a:rect r="r" b="b" t="t" l="l"/>
            <a:pathLst>
              <a:path h="4220751" w="8878132">
                <a:moveTo>
                  <a:pt x="0" y="0"/>
                </a:moveTo>
                <a:lnTo>
                  <a:pt x="8878132" y="0"/>
                </a:lnTo>
                <a:lnTo>
                  <a:pt x="8878132" y="4220751"/>
                </a:lnTo>
                <a:lnTo>
                  <a:pt x="0" y="4220751"/>
                </a:lnTo>
                <a:lnTo>
                  <a:pt x="0" y="0"/>
                </a:lnTo>
                <a:close/>
              </a:path>
            </a:pathLst>
          </a:custGeom>
          <a:blipFill>
            <a:blip r:embed="rId5"/>
            <a:stretch>
              <a:fillRect l="0" t="0" r="0" b="0"/>
            </a:stretch>
          </a:blipFill>
        </p:spPr>
      </p:sp>
      <p:sp>
        <p:nvSpPr>
          <p:cNvPr name="TextBox 7" id="7"/>
          <p:cNvSpPr txBox="true"/>
          <p:nvPr/>
        </p:nvSpPr>
        <p:spPr>
          <a:xfrm rot="0">
            <a:off x="3389675" y="507999"/>
            <a:ext cx="11508651" cy="936627"/>
          </a:xfrm>
          <a:prstGeom prst="rect">
            <a:avLst/>
          </a:prstGeom>
        </p:spPr>
        <p:txBody>
          <a:bodyPr anchor="t" rtlCol="false" tIns="0" lIns="0" bIns="0" rIns="0">
            <a:spAutoFit/>
          </a:bodyPr>
          <a:lstStyle/>
          <a:p>
            <a:pPr algn="ctr">
              <a:lnSpc>
                <a:spcPts val="7699"/>
              </a:lnSpc>
              <a:spcBef>
                <a:spcPct val="0"/>
              </a:spcBef>
            </a:pPr>
            <a:r>
              <a:rPr lang="en-US" b="true" sz="5499">
                <a:solidFill>
                  <a:srgbClr val="000000"/>
                </a:solidFill>
                <a:latin typeface="Muli Ultra-Bold"/>
                <a:ea typeface="Muli Ultra-Bold"/>
                <a:cs typeface="Muli Ultra-Bold"/>
                <a:sym typeface="Muli Ultra-Bold"/>
              </a:rPr>
              <a:t>USER TESTING &amp; EVALUATION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4423900" y="-1487438"/>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3" id="3"/>
          <p:cNvSpPr/>
          <p:nvPr/>
        </p:nvSpPr>
        <p:spPr>
          <a:xfrm flipH="false" flipV="false" rot="4923091">
            <a:off x="5330731" y="-9668186"/>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TextBox 4" id="4"/>
          <p:cNvSpPr txBox="true"/>
          <p:nvPr/>
        </p:nvSpPr>
        <p:spPr>
          <a:xfrm rot="0">
            <a:off x="6915547" y="453706"/>
            <a:ext cx="4456906" cy="1035687"/>
          </a:xfrm>
          <a:prstGeom prst="rect">
            <a:avLst/>
          </a:prstGeom>
        </p:spPr>
        <p:txBody>
          <a:bodyPr anchor="t" rtlCol="false" tIns="0" lIns="0" bIns="0" rIns="0">
            <a:spAutoFit/>
          </a:bodyPr>
          <a:lstStyle/>
          <a:p>
            <a:pPr algn="ctr">
              <a:lnSpc>
                <a:spcPts val="8539"/>
              </a:lnSpc>
              <a:spcBef>
                <a:spcPct val="0"/>
              </a:spcBef>
            </a:pPr>
            <a:r>
              <a:rPr lang="en-US" b="true" sz="6099">
                <a:solidFill>
                  <a:srgbClr val="000000"/>
                </a:solidFill>
                <a:latin typeface="Muli Ultra-Bold"/>
                <a:ea typeface="Muli Ultra-Bold"/>
                <a:cs typeface="Muli Ultra-Bold"/>
                <a:sym typeface="Muli Ultra-Bold"/>
              </a:rPr>
              <a:t>INTERVIEW</a:t>
            </a:r>
          </a:p>
        </p:txBody>
      </p:sp>
      <p:sp>
        <p:nvSpPr>
          <p:cNvPr name="Freeform 5" id="5"/>
          <p:cNvSpPr/>
          <p:nvPr/>
        </p:nvSpPr>
        <p:spPr>
          <a:xfrm flipH="false" flipV="false" rot="-9527532">
            <a:off x="6463509" y="-452432"/>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pic>
        <p:nvPicPr>
          <p:cNvPr name="Picture 6" id="6">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3467002" y="2228809"/>
            <a:ext cx="12027650" cy="6808104"/>
          </a:xfrm>
          <a:prstGeom prst="rect">
            <a:avLst/>
          </a:prstGeom>
        </p:spPr>
      </p:pic>
      <p:sp>
        <p:nvSpPr>
          <p:cNvPr name="TextBox 7" id="7"/>
          <p:cNvSpPr txBox="true"/>
          <p:nvPr/>
        </p:nvSpPr>
        <p:spPr>
          <a:xfrm rot="0">
            <a:off x="7156073" y="9172575"/>
            <a:ext cx="3975854" cy="795021"/>
          </a:xfrm>
          <a:prstGeom prst="rect">
            <a:avLst/>
          </a:prstGeom>
        </p:spPr>
        <p:txBody>
          <a:bodyPr anchor="t" rtlCol="false" tIns="0" lIns="0" bIns="0" rIns="0">
            <a:spAutoFit/>
          </a:bodyPr>
          <a:lstStyle/>
          <a:p>
            <a:pPr algn="ctr">
              <a:lnSpc>
                <a:spcPts val="6579"/>
              </a:lnSpc>
              <a:spcBef>
                <a:spcPct val="0"/>
              </a:spcBef>
            </a:pPr>
            <a:r>
              <a:rPr lang="en-US" b="true" sz="4699" u="sng">
                <a:solidFill>
                  <a:srgbClr val="000000"/>
                </a:solidFill>
                <a:latin typeface="Muli Ultra-Bold"/>
                <a:ea typeface="Muli Ultra-Bold"/>
                <a:cs typeface="Muli Ultra-Bold"/>
                <a:sym typeface="Muli Ultra-Bold"/>
                <a:hlinkClick r:id="rId6" tooltip="https://drive.google.com/file/d/1qW8THEBHtRRTQIjcki4WmasMZ9VZhWYs/view?usp=drive_link"/>
              </a:rPr>
              <a:t>LINK TO THIS</a:t>
            </a:r>
          </a:p>
        </p:txBody>
      </p:sp>
    </p:spTree>
  </p:cSld>
  <p:clrMapOvr>
    <a:masterClrMapping/>
  </p:clrMapOvr>
  <p:timing>
    <p:tnLst>
      <p:par>
        <p:cTn dur="indefinite" restart="never" nodeType="tmRoot">
          <p:childTnLst>
            <p:video>
              <p:cMediaNode vol="100000">
                <p:cTn fill="hold" display="false">
                  <p:stCondLst>
                    <p:cond delay="indefinite"/>
                  </p:stCondLst>
                </p:cTn>
                <p:tgtEl>
                  <p:spTgt spid="6"/>
                </p:tgtEl>
              </p:cMediaNode>
            </p:video>
          </p:childTnLst>
        </p:cTn>
      </p:par>
    </p:tnLst>
  </p:timing>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11341525" y="-3664949"/>
            <a:ext cx="22683049" cy="19647269"/>
          </a:xfrm>
          <a:custGeom>
            <a:avLst/>
            <a:gdLst/>
            <a:ahLst/>
            <a:cxnLst/>
            <a:rect r="r" b="b" t="t" l="l"/>
            <a:pathLst>
              <a:path h="19647269" w="22683049">
                <a:moveTo>
                  <a:pt x="0" y="0"/>
                </a:moveTo>
                <a:lnTo>
                  <a:pt x="22683050" y="0"/>
                </a:lnTo>
                <a:lnTo>
                  <a:pt x="22683050" y="19647269"/>
                </a:lnTo>
                <a:lnTo>
                  <a:pt x="0" y="19647269"/>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0">
            <a:off x="472755" y="2144182"/>
            <a:ext cx="16634755" cy="1643390"/>
          </a:xfrm>
          <a:custGeom>
            <a:avLst/>
            <a:gdLst/>
            <a:ahLst/>
            <a:cxnLst/>
            <a:rect r="r" b="b" t="t" l="l"/>
            <a:pathLst>
              <a:path h="1643390" w="16634755">
                <a:moveTo>
                  <a:pt x="0" y="0"/>
                </a:moveTo>
                <a:lnTo>
                  <a:pt x="16634755" y="0"/>
                </a:lnTo>
                <a:lnTo>
                  <a:pt x="16634755" y="1643390"/>
                </a:lnTo>
                <a:lnTo>
                  <a:pt x="0" y="1643390"/>
                </a:lnTo>
                <a:lnTo>
                  <a:pt x="0" y="0"/>
                </a:lnTo>
                <a:close/>
              </a:path>
            </a:pathLst>
          </a:custGeom>
          <a:blipFill>
            <a:blip r:embed="rId3"/>
            <a:stretch>
              <a:fillRect l="0" t="0" r="0" b="0"/>
            </a:stretch>
          </a:blipFill>
        </p:spPr>
      </p:sp>
      <p:sp>
        <p:nvSpPr>
          <p:cNvPr name="Freeform 4" id="4"/>
          <p:cNvSpPr/>
          <p:nvPr/>
        </p:nvSpPr>
        <p:spPr>
          <a:xfrm flipH="false" flipV="false" rot="0">
            <a:off x="472755" y="3979582"/>
            <a:ext cx="15225767" cy="3228195"/>
          </a:xfrm>
          <a:custGeom>
            <a:avLst/>
            <a:gdLst/>
            <a:ahLst/>
            <a:cxnLst/>
            <a:rect r="r" b="b" t="t" l="l"/>
            <a:pathLst>
              <a:path h="3228195" w="15225767">
                <a:moveTo>
                  <a:pt x="0" y="0"/>
                </a:moveTo>
                <a:lnTo>
                  <a:pt x="15225767" y="0"/>
                </a:lnTo>
                <a:lnTo>
                  <a:pt x="15225767" y="3228195"/>
                </a:lnTo>
                <a:lnTo>
                  <a:pt x="0" y="3228195"/>
                </a:lnTo>
                <a:lnTo>
                  <a:pt x="0" y="0"/>
                </a:lnTo>
                <a:close/>
              </a:path>
            </a:pathLst>
          </a:custGeom>
          <a:blipFill>
            <a:blip r:embed="rId4"/>
            <a:stretch>
              <a:fillRect l="0" t="0" r="0" b="0"/>
            </a:stretch>
          </a:blipFill>
        </p:spPr>
      </p:sp>
      <p:sp>
        <p:nvSpPr>
          <p:cNvPr name="Freeform 5" id="5"/>
          <p:cNvSpPr/>
          <p:nvPr/>
        </p:nvSpPr>
        <p:spPr>
          <a:xfrm flipH="false" flipV="false" rot="0">
            <a:off x="472755" y="7546133"/>
            <a:ext cx="16422073" cy="1316977"/>
          </a:xfrm>
          <a:custGeom>
            <a:avLst/>
            <a:gdLst/>
            <a:ahLst/>
            <a:cxnLst/>
            <a:rect r="r" b="b" t="t" l="l"/>
            <a:pathLst>
              <a:path h="1316977" w="16422073">
                <a:moveTo>
                  <a:pt x="0" y="0"/>
                </a:moveTo>
                <a:lnTo>
                  <a:pt x="16422073" y="0"/>
                </a:lnTo>
                <a:lnTo>
                  <a:pt x="16422073" y="1316977"/>
                </a:lnTo>
                <a:lnTo>
                  <a:pt x="0" y="1316977"/>
                </a:lnTo>
                <a:lnTo>
                  <a:pt x="0" y="0"/>
                </a:lnTo>
                <a:close/>
              </a:path>
            </a:pathLst>
          </a:custGeom>
          <a:blipFill>
            <a:blip r:embed="rId5"/>
            <a:stretch>
              <a:fillRect l="0" t="-3258" r="0" b="-3258"/>
            </a:stretch>
          </a:blipFill>
        </p:spPr>
      </p:sp>
      <p:sp>
        <p:nvSpPr>
          <p:cNvPr name="TextBox 6" id="6"/>
          <p:cNvSpPr txBox="true"/>
          <p:nvPr/>
        </p:nvSpPr>
        <p:spPr>
          <a:xfrm rot="0">
            <a:off x="3389675" y="507999"/>
            <a:ext cx="11508651" cy="936627"/>
          </a:xfrm>
          <a:prstGeom prst="rect">
            <a:avLst/>
          </a:prstGeom>
        </p:spPr>
        <p:txBody>
          <a:bodyPr anchor="t" rtlCol="false" tIns="0" lIns="0" bIns="0" rIns="0">
            <a:spAutoFit/>
          </a:bodyPr>
          <a:lstStyle/>
          <a:p>
            <a:pPr algn="ctr">
              <a:lnSpc>
                <a:spcPts val="7699"/>
              </a:lnSpc>
              <a:spcBef>
                <a:spcPct val="0"/>
              </a:spcBef>
            </a:pPr>
            <a:r>
              <a:rPr lang="en-US" b="true" sz="5499">
                <a:solidFill>
                  <a:srgbClr val="000000"/>
                </a:solidFill>
                <a:latin typeface="Muli Ultra-Bold"/>
                <a:ea typeface="Muli Ultra-Bold"/>
                <a:cs typeface="Muli Ultra-Bold"/>
                <a:sym typeface="Muli Ultra-Bold"/>
              </a:rPr>
              <a:t>KEY SUGGESTIONS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4423900" y="-1487438"/>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3" id="3"/>
          <p:cNvSpPr/>
          <p:nvPr/>
        </p:nvSpPr>
        <p:spPr>
          <a:xfrm flipH="false" flipV="false" rot="4923091">
            <a:off x="5330731" y="-9668186"/>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4" id="4"/>
          <p:cNvSpPr/>
          <p:nvPr/>
        </p:nvSpPr>
        <p:spPr>
          <a:xfrm flipH="false" flipV="false" rot="-9527532">
            <a:off x="6463509" y="-452432"/>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5" id="5"/>
          <p:cNvSpPr/>
          <p:nvPr/>
        </p:nvSpPr>
        <p:spPr>
          <a:xfrm flipH="false" flipV="false" rot="0">
            <a:off x="10784615" y="1950049"/>
            <a:ext cx="3989810" cy="6839675"/>
          </a:xfrm>
          <a:custGeom>
            <a:avLst/>
            <a:gdLst/>
            <a:ahLst/>
            <a:cxnLst/>
            <a:rect r="r" b="b" t="t" l="l"/>
            <a:pathLst>
              <a:path h="6839675" w="3989810">
                <a:moveTo>
                  <a:pt x="0" y="0"/>
                </a:moveTo>
                <a:lnTo>
                  <a:pt x="3989811" y="0"/>
                </a:lnTo>
                <a:lnTo>
                  <a:pt x="3989811" y="6839675"/>
                </a:lnTo>
                <a:lnTo>
                  <a:pt x="0" y="6839675"/>
                </a:lnTo>
                <a:lnTo>
                  <a:pt x="0" y="0"/>
                </a:lnTo>
                <a:close/>
              </a:path>
            </a:pathLst>
          </a:custGeom>
          <a:blipFill>
            <a:blip r:embed="rId3"/>
            <a:stretch>
              <a:fillRect l="0" t="0" r="0" b="0"/>
            </a:stretch>
          </a:blipFill>
        </p:spPr>
      </p:sp>
      <p:sp>
        <p:nvSpPr>
          <p:cNvPr name="TextBox 6" id="6"/>
          <p:cNvSpPr txBox="true"/>
          <p:nvPr/>
        </p:nvSpPr>
        <p:spPr>
          <a:xfrm rot="0">
            <a:off x="735853" y="2490178"/>
            <a:ext cx="8408147" cy="5702267"/>
          </a:xfrm>
          <a:prstGeom prst="rect">
            <a:avLst/>
          </a:prstGeom>
        </p:spPr>
        <p:txBody>
          <a:bodyPr anchor="t" rtlCol="false" tIns="0" lIns="0" bIns="0" rIns="0">
            <a:spAutoFit/>
          </a:bodyPr>
          <a:lstStyle/>
          <a:p>
            <a:pPr algn="ctr">
              <a:lnSpc>
                <a:spcPts val="3837"/>
              </a:lnSpc>
            </a:pPr>
            <a:r>
              <a:rPr lang="en-US" b="true" sz="2741">
                <a:solidFill>
                  <a:srgbClr val="000000"/>
                </a:solidFill>
                <a:latin typeface="Muli Ultra-Bold"/>
                <a:ea typeface="Muli Ultra-Bold"/>
                <a:cs typeface="Muli Ultra-Bold"/>
                <a:sym typeface="Muli Ultra-Bold"/>
              </a:rPr>
              <a:t>BASED ON SURVEY FEEDBACK, PARTICIPANTS SUGGESTED ENHANCING TRANSPARENCY BY INCLUDING MARKET PRICES FOR PRODUCT COMPARISON. IN RESPONSE, OUR APP NOW DISPLAYS THE USER'S SAVINGS IN COMPARISON TO OTHER MARKET PRICES ON THE FINAL PAYMENT SCREEN. THE ADDITION OF THE SAVINGS DISPLAY ON THE FINAL PAYMENT SCREEN SERVES AS A TESTAMENT TO OUR COMMITMENT TO TRANSPARENCY AND ADDRESSING USER CONCERNS PROACTIVELY.</a:t>
            </a:r>
          </a:p>
          <a:p>
            <a:pPr algn="ctr">
              <a:lnSpc>
                <a:spcPts val="2960"/>
              </a:lnSpc>
              <a:spcBef>
                <a:spcPct val="0"/>
              </a:spcBef>
            </a:pPr>
          </a:p>
        </p:txBody>
      </p:sp>
      <p:sp>
        <p:nvSpPr>
          <p:cNvPr name="TextBox 7" id="7"/>
          <p:cNvSpPr txBox="true"/>
          <p:nvPr/>
        </p:nvSpPr>
        <p:spPr>
          <a:xfrm rot="0">
            <a:off x="6036231" y="461961"/>
            <a:ext cx="6215539" cy="1019177"/>
          </a:xfrm>
          <a:prstGeom prst="rect">
            <a:avLst/>
          </a:prstGeom>
        </p:spPr>
        <p:txBody>
          <a:bodyPr anchor="t" rtlCol="false" tIns="0" lIns="0" bIns="0" rIns="0">
            <a:spAutoFit/>
          </a:bodyPr>
          <a:lstStyle/>
          <a:p>
            <a:pPr algn="ctr">
              <a:lnSpc>
                <a:spcPts val="8399"/>
              </a:lnSpc>
              <a:spcBef>
                <a:spcPct val="0"/>
              </a:spcBef>
            </a:pPr>
            <a:r>
              <a:rPr lang="en-US" b="true" sz="5999">
                <a:solidFill>
                  <a:srgbClr val="000000"/>
                </a:solidFill>
                <a:latin typeface="Muli Ultra-Bold"/>
                <a:ea typeface="Muli Ultra-Bold"/>
                <a:cs typeface="Muli Ultra-Bold"/>
                <a:sym typeface="Muli Ultra-Bold"/>
              </a:rPr>
              <a:t>IMPROVEMENTS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700000">
            <a:off x="-4423900" y="-1487438"/>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3" id="3"/>
          <p:cNvSpPr/>
          <p:nvPr/>
        </p:nvSpPr>
        <p:spPr>
          <a:xfrm flipH="false" flipV="false" rot="4923091">
            <a:off x="5330731" y="-9668186"/>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4" id="4"/>
          <p:cNvSpPr/>
          <p:nvPr/>
        </p:nvSpPr>
        <p:spPr>
          <a:xfrm flipH="false" flipV="false" rot="-9527532">
            <a:off x="6463509" y="-452432"/>
            <a:ext cx="15781803" cy="15012440"/>
          </a:xfrm>
          <a:custGeom>
            <a:avLst/>
            <a:gdLst/>
            <a:ahLst/>
            <a:cxnLst/>
            <a:rect r="r" b="b" t="t" l="l"/>
            <a:pathLst>
              <a:path h="15012440" w="15781803">
                <a:moveTo>
                  <a:pt x="0" y="0"/>
                </a:moveTo>
                <a:lnTo>
                  <a:pt x="15781803" y="0"/>
                </a:lnTo>
                <a:lnTo>
                  <a:pt x="15781803" y="15012440"/>
                </a:lnTo>
                <a:lnTo>
                  <a:pt x="0" y="15012440"/>
                </a:lnTo>
                <a:lnTo>
                  <a:pt x="0" y="0"/>
                </a:lnTo>
                <a:close/>
              </a:path>
            </a:pathLst>
          </a:custGeom>
          <a:blipFill>
            <a:blip r:embed="rId2"/>
            <a:stretch>
              <a:fillRect l="0" t="0" r="0" b="0"/>
            </a:stretch>
          </a:blipFill>
        </p:spPr>
      </p:sp>
      <p:sp>
        <p:nvSpPr>
          <p:cNvPr name="Freeform 5" id="5"/>
          <p:cNvSpPr/>
          <p:nvPr/>
        </p:nvSpPr>
        <p:spPr>
          <a:xfrm flipH="false" flipV="false" rot="0">
            <a:off x="13221632" y="2752133"/>
            <a:ext cx="3766585" cy="6823214"/>
          </a:xfrm>
          <a:custGeom>
            <a:avLst/>
            <a:gdLst/>
            <a:ahLst/>
            <a:cxnLst/>
            <a:rect r="r" b="b" t="t" l="l"/>
            <a:pathLst>
              <a:path h="6823214" w="3766585">
                <a:moveTo>
                  <a:pt x="0" y="0"/>
                </a:moveTo>
                <a:lnTo>
                  <a:pt x="3766585" y="0"/>
                </a:lnTo>
                <a:lnTo>
                  <a:pt x="3766585" y="6823214"/>
                </a:lnTo>
                <a:lnTo>
                  <a:pt x="0" y="6823214"/>
                </a:lnTo>
                <a:lnTo>
                  <a:pt x="0" y="0"/>
                </a:lnTo>
                <a:close/>
              </a:path>
            </a:pathLst>
          </a:custGeom>
          <a:blipFill>
            <a:blip r:embed="rId3"/>
            <a:stretch>
              <a:fillRect l="0" t="-3714" r="0" b="-770"/>
            </a:stretch>
          </a:blipFill>
        </p:spPr>
      </p:sp>
      <p:sp>
        <p:nvSpPr>
          <p:cNvPr name="Freeform 6" id="6"/>
          <p:cNvSpPr/>
          <p:nvPr/>
        </p:nvSpPr>
        <p:spPr>
          <a:xfrm flipH="false" flipV="false" rot="0">
            <a:off x="8494793" y="1028700"/>
            <a:ext cx="3832961" cy="6823214"/>
          </a:xfrm>
          <a:custGeom>
            <a:avLst/>
            <a:gdLst/>
            <a:ahLst/>
            <a:cxnLst/>
            <a:rect r="r" b="b" t="t" l="l"/>
            <a:pathLst>
              <a:path h="6823214" w="3832961">
                <a:moveTo>
                  <a:pt x="0" y="0"/>
                </a:moveTo>
                <a:lnTo>
                  <a:pt x="3832962" y="0"/>
                </a:lnTo>
                <a:lnTo>
                  <a:pt x="3832962" y="6823214"/>
                </a:lnTo>
                <a:lnTo>
                  <a:pt x="0" y="6823214"/>
                </a:lnTo>
                <a:lnTo>
                  <a:pt x="0" y="0"/>
                </a:lnTo>
                <a:close/>
              </a:path>
            </a:pathLst>
          </a:custGeom>
          <a:blipFill>
            <a:blip r:embed="rId4"/>
            <a:stretch>
              <a:fillRect l="0" t="0" r="0" b="0"/>
            </a:stretch>
          </a:blipFill>
        </p:spPr>
      </p:sp>
      <p:sp>
        <p:nvSpPr>
          <p:cNvPr name="TextBox 7" id="7"/>
          <p:cNvSpPr txBox="true"/>
          <p:nvPr/>
        </p:nvSpPr>
        <p:spPr>
          <a:xfrm rot="0">
            <a:off x="909444" y="1784684"/>
            <a:ext cx="6746189" cy="6670007"/>
          </a:xfrm>
          <a:prstGeom prst="rect">
            <a:avLst/>
          </a:prstGeom>
        </p:spPr>
        <p:txBody>
          <a:bodyPr anchor="t" rtlCol="false" tIns="0" lIns="0" bIns="0" rIns="0">
            <a:spAutoFit/>
          </a:bodyPr>
          <a:lstStyle/>
          <a:p>
            <a:pPr algn="ctr">
              <a:lnSpc>
                <a:spcPts val="3538"/>
              </a:lnSpc>
            </a:pPr>
            <a:r>
              <a:rPr lang="en-US" b="true" sz="2527">
                <a:solidFill>
                  <a:srgbClr val="000000"/>
                </a:solidFill>
                <a:latin typeface="Muli Ultra-Bold"/>
                <a:ea typeface="Muli Ultra-Bold"/>
                <a:cs typeface="Muli Ultra-Bold"/>
                <a:sym typeface="Muli Ultra-Bold"/>
              </a:rPr>
              <a:t> ADDITIONALLY, TO ADDRESS CONCERNS ABOUT UNCLEAR HORIZONTAL SCROLLING, WE IMPLEMENTED A "VIEW MORE OPTIONS" FEATURE.</a:t>
            </a:r>
          </a:p>
          <a:p>
            <a:pPr algn="ctr">
              <a:lnSpc>
                <a:spcPts val="3538"/>
              </a:lnSpc>
            </a:pPr>
          </a:p>
          <a:p>
            <a:pPr algn="ctr">
              <a:lnSpc>
                <a:spcPts val="3538"/>
              </a:lnSpc>
              <a:spcBef>
                <a:spcPct val="0"/>
              </a:spcBef>
            </a:pPr>
            <a:r>
              <a:rPr lang="en-US" b="true" sz="2527">
                <a:solidFill>
                  <a:srgbClr val="000000"/>
                </a:solidFill>
                <a:latin typeface="Muli Ultra-Bold"/>
                <a:ea typeface="Muli Ultra-Bold"/>
                <a:cs typeface="Muli Ultra-Bold"/>
                <a:sym typeface="Muli Ultra-Bold"/>
              </a:rPr>
              <a:t> Recognizing that some users found it challenging to determine the right components for their PC, particularly novice users, we introduced a comprehensive FAQ section. These refinements were guided by user input, aiming to improve clarity, user understanding, and overall usability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501644">
            <a:off x="5054480" y="-4088446"/>
            <a:ext cx="22683049" cy="19647269"/>
          </a:xfrm>
          <a:custGeom>
            <a:avLst/>
            <a:gdLst/>
            <a:ahLst/>
            <a:cxnLst/>
            <a:rect r="r" b="b" t="t" l="l"/>
            <a:pathLst>
              <a:path h="19647269" w="22683049">
                <a:moveTo>
                  <a:pt x="0" y="0"/>
                </a:moveTo>
                <a:lnTo>
                  <a:pt x="22683049" y="0"/>
                </a:lnTo>
                <a:lnTo>
                  <a:pt x="22683049" y="19647269"/>
                </a:lnTo>
                <a:lnTo>
                  <a:pt x="0" y="19647269"/>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915584">
            <a:off x="-11341525" y="-3664949"/>
            <a:ext cx="22683049" cy="19647269"/>
          </a:xfrm>
          <a:custGeom>
            <a:avLst/>
            <a:gdLst/>
            <a:ahLst/>
            <a:cxnLst/>
            <a:rect r="r" b="b" t="t" l="l"/>
            <a:pathLst>
              <a:path h="19647269" w="22683049">
                <a:moveTo>
                  <a:pt x="0" y="0"/>
                </a:moveTo>
                <a:lnTo>
                  <a:pt x="22683050" y="0"/>
                </a:lnTo>
                <a:lnTo>
                  <a:pt x="22683050" y="19647269"/>
                </a:lnTo>
                <a:lnTo>
                  <a:pt x="0" y="19647269"/>
                </a:lnTo>
                <a:lnTo>
                  <a:pt x="0" y="0"/>
                </a:lnTo>
                <a:close/>
              </a:path>
            </a:pathLst>
          </a:custGeom>
          <a:blipFill>
            <a:blip r:embed="rId2">
              <a:alphaModFix amt="73000"/>
            </a:blip>
            <a:stretch>
              <a:fillRect l="0" t="-4911" r="0" b="-4911"/>
            </a:stretch>
          </a:blipFill>
        </p:spPr>
      </p:sp>
      <p:sp>
        <p:nvSpPr>
          <p:cNvPr name="Freeform 4" id="4"/>
          <p:cNvSpPr/>
          <p:nvPr/>
        </p:nvSpPr>
        <p:spPr>
          <a:xfrm flipH="false" flipV="false" rot="0">
            <a:off x="4871637" y="1609407"/>
            <a:ext cx="8544727" cy="8251561"/>
          </a:xfrm>
          <a:custGeom>
            <a:avLst/>
            <a:gdLst/>
            <a:ahLst/>
            <a:cxnLst/>
            <a:rect r="r" b="b" t="t" l="l"/>
            <a:pathLst>
              <a:path h="8251561" w="8544727">
                <a:moveTo>
                  <a:pt x="0" y="0"/>
                </a:moveTo>
                <a:lnTo>
                  <a:pt x="8544726" y="0"/>
                </a:lnTo>
                <a:lnTo>
                  <a:pt x="8544726" y="8251562"/>
                </a:lnTo>
                <a:lnTo>
                  <a:pt x="0" y="8251562"/>
                </a:lnTo>
                <a:lnTo>
                  <a:pt x="0" y="0"/>
                </a:lnTo>
                <a:close/>
              </a:path>
            </a:pathLst>
          </a:custGeom>
          <a:blipFill>
            <a:blip r:embed="rId3"/>
            <a:stretch>
              <a:fillRect l="0" t="-135" r="-1652" b="-135"/>
            </a:stretch>
          </a:blipFill>
        </p:spPr>
      </p:sp>
      <p:sp>
        <p:nvSpPr>
          <p:cNvPr name="TextBox 5" id="5"/>
          <p:cNvSpPr txBox="true"/>
          <p:nvPr/>
        </p:nvSpPr>
        <p:spPr>
          <a:xfrm rot="0">
            <a:off x="1028700" y="385808"/>
            <a:ext cx="16435509" cy="844552"/>
          </a:xfrm>
          <a:prstGeom prst="rect">
            <a:avLst/>
          </a:prstGeom>
        </p:spPr>
        <p:txBody>
          <a:bodyPr anchor="t" rtlCol="false" tIns="0" lIns="0" bIns="0" rIns="0">
            <a:spAutoFit/>
          </a:bodyPr>
          <a:lstStyle/>
          <a:p>
            <a:pPr algn="ctr">
              <a:lnSpc>
                <a:spcPts val="6999"/>
              </a:lnSpc>
              <a:spcBef>
                <a:spcPct val="0"/>
              </a:spcBef>
            </a:pPr>
            <a:r>
              <a:rPr lang="en-US" b="true" sz="4999">
                <a:solidFill>
                  <a:srgbClr val="000000"/>
                </a:solidFill>
                <a:latin typeface="Muli Ultra-Bold"/>
                <a:ea typeface="Muli Ultra-Bold"/>
                <a:cs typeface="Muli Ultra-Bold"/>
                <a:sym typeface="Muli Ultra-Bold"/>
              </a:rPr>
              <a:t>LEARNINGS FROM USER TESTING &amp; EVALUATION</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39537" y="-2410753"/>
            <a:ext cx="13672142" cy="14353955"/>
          </a:xfrm>
          <a:custGeom>
            <a:avLst/>
            <a:gdLst/>
            <a:ahLst/>
            <a:cxnLst/>
            <a:rect r="r" b="b" t="t" l="l"/>
            <a:pathLst>
              <a:path h="14353955" w="13672142">
                <a:moveTo>
                  <a:pt x="0" y="0"/>
                </a:moveTo>
                <a:lnTo>
                  <a:pt x="13672142" y="0"/>
                </a:lnTo>
                <a:lnTo>
                  <a:pt x="13672142" y="14353955"/>
                </a:lnTo>
                <a:lnTo>
                  <a:pt x="0" y="14353955"/>
                </a:lnTo>
                <a:lnTo>
                  <a:pt x="0" y="0"/>
                </a:lnTo>
                <a:close/>
              </a:path>
            </a:pathLst>
          </a:custGeom>
          <a:blipFill>
            <a:blip r:embed="rId2"/>
            <a:stretch>
              <a:fillRect l="0" t="0" r="0" b="0"/>
            </a:stretch>
          </a:blipFill>
        </p:spPr>
      </p:sp>
      <p:grpSp>
        <p:nvGrpSpPr>
          <p:cNvPr name="Group 3" id="3"/>
          <p:cNvGrpSpPr/>
          <p:nvPr/>
        </p:nvGrpSpPr>
        <p:grpSpPr>
          <a:xfrm rot="0">
            <a:off x="16329216" y="8803405"/>
            <a:ext cx="930084" cy="454895"/>
            <a:chOff x="0" y="0"/>
            <a:chExt cx="1240111" cy="606527"/>
          </a:xfrm>
        </p:grpSpPr>
        <p:sp>
          <p:nvSpPr>
            <p:cNvPr name="Freeform 4" id="4"/>
            <p:cNvSpPr/>
            <p:nvPr/>
          </p:nvSpPr>
          <p:spPr>
            <a:xfrm flipH="false" flipV="false" rot="0">
              <a:off x="0" y="0"/>
              <a:ext cx="1240111" cy="606527"/>
            </a:xfrm>
            <a:custGeom>
              <a:avLst/>
              <a:gdLst/>
              <a:ahLst/>
              <a:cxnLst/>
              <a:rect r="r" b="b" t="t" l="l"/>
              <a:pathLst>
                <a:path h="606527" w="1240111">
                  <a:moveTo>
                    <a:pt x="0" y="0"/>
                  </a:moveTo>
                  <a:lnTo>
                    <a:pt x="1240111" y="0"/>
                  </a:lnTo>
                  <a:lnTo>
                    <a:pt x="1240111" y="606527"/>
                  </a:lnTo>
                  <a:lnTo>
                    <a:pt x="0" y="60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96080" y="175465"/>
              <a:ext cx="847951" cy="255598"/>
              <a:chOff x="0" y="0"/>
              <a:chExt cx="1424079" cy="429260"/>
            </a:xfrm>
          </p:grpSpPr>
          <p:sp>
            <p:nvSpPr>
              <p:cNvPr name="Freeform 6" id="6"/>
              <p:cNvSpPr/>
              <p:nvPr/>
            </p:nvSpPr>
            <p:spPr>
              <a:xfrm flipH="false" flipV="false" rot="0">
                <a:off x="0" y="-5080"/>
                <a:ext cx="1424079" cy="434340"/>
              </a:xfrm>
              <a:custGeom>
                <a:avLst/>
                <a:gdLst/>
                <a:ahLst/>
                <a:cxnLst/>
                <a:rect r="r" b="b" t="t" l="l"/>
                <a:pathLst>
                  <a:path h="434340" w="1424079">
                    <a:moveTo>
                      <a:pt x="1406299" y="187960"/>
                    </a:moveTo>
                    <a:lnTo>
                      <a:pt x="1144679" y="11430"/>
                    </a:lnTo>
                    <a:cubicBezTo>
                      <a:pt x="1126899" y="0"/>
                      <a:pt x="1104038" y="3810"/>
                      <a:pt x="1091338" y="21590"/>
                    </a:cubicBezTo>
                    <a:cubicBezTo>
                      <a:pt x="1079909" y="39370"/>
                      <a:pt x="1083719" y="62230"/>
                      <a:pt x="1101499" y="74930"/>
                    </a:cubicBezTo>
                    <a:lnTo>
                      <a:pt x="1260249" y="181610"/>
                    </a:lnTo>
                    <a:lnTo>
                      <a:pt x="0" y="181610"/>
                    </a:lnTo>
                    <a:lnTo>
                      <a:pt x="0" y="257810"/>
                    </a:lnTo>
                    <a:lnTo>
                      <a:pt x="1260249" y="257810"/>
                    </a:lnTo>
                    <a:lnTo>
                      <a:pt x="1101499" y="364490"/>
                    </a:lnTo>
                    <a:cubicBezTo>
                      <a:pt x="1083719" y="375920"/>
                      <a:pt x="1079909" y="400050"/>
                      <a:pt x="1091339" y="417830"/>
                    </a:cubicBezTo>
                    <a:cubicBezTo>
                      <a:pt x="1098959" y="429260"/>
                      <a:pt x="1110389" y="434340"/>
                      <a:pt x="1123089" y="434340"/>
                    </a:cubicBezTo>
                    <a:cubicBezTo>
                      <a:pt x="1130709" y="434340"/>
                      <a:pt x="1138329" y="431800"/>
                      <a:pt x="1144679" y="427990"/>
                    </a:cubicBezTo>
                    <a:lnTo>
                      <a:pt x="1407569" y="251460"/>
                    </a:lnTo>
                    <a:cubicBezTo>
                      <a:pt x="1417729" y="243840"/>
                      <a:pt x="1424079" y="232410"/>
                      <a:pt x="1424079" y="219710"/>
                    </a:cubicBezTo>
                    <a:cubicBezTo>
                      <a:pt x="1424079" y="207010"/>
                      <a:pt x="1417729" y="195580"/>
                      <a:pt x="1406299" y="187960"/>
                    </a:cubicBezTo>
                    <a:close/>
                  </a:path>
                </a:pathLst>
              </a:custGeom>
              <a:solidFill>
                <a:srgbClr val="000000"/>
              </a:solidFill>
            </p:spPr>
          </p:sp>
        </p:grpSp>
      </p:grpSp>
      <p:sp>
        <p:nvSpPr>
          <p:cNvPr name="TextBox 7" id="7"/>
          <p:cNvSpPr txBox="true"/>
          <p:nvPr/>
        </p:nvSpPr>
        <p:spPr>
          <a:xfrm rot="0">
            <a:off x="16450521" y="1038225"/>
            <a:ext cx="808779" cy="467557"/>
          </a:xfrm>
          <a:prstGeom prst="rect">
            <a:avLst/>
          </a:prstGeom>
        </p:spPr>
        <p:txBody>
          <a:bodyPr anchor="t" rtlCol="false" tIns="0" lIns="0" bIns="0" rIns="0">
            <a:spAutoFit/>
          </a:bodyPr>
          <a:lstStyle/>
          <a:p>
            <a:pPr algn="r">
              <a:lnSpc>
                <a:spcPts val="3756"/>
              </a:lnSpc>
            </a:pPr>
            <a:r>
              <a:rPr lang="en-US" sz="3130">
                <a:solidFill>
                  <a:srgbClr val="FFFFFF"/>
                </a:solidFill>
                <a:latin typeface="Michroma"/>
                <a:ea typeface="Michroma"/>
                <a:cs typeface="Michroma"/>
                <a:sym typeface="Michroma"/>
              </a:rPr>
              <a:t>14</a:t>
            </a:r>
          </a:p>
        </p:txBody>
      </p:sp>
      <p:sp>
        <p:nvSpPr>
          <p:cNvPr name="Freeform 8" id="8"/>
          <p:cNvSpPr/>
          <p:nvPr/>
        </p:nvSpPr>
        <p:spPr>
          <a:xfrm flipH="false" flipV="false" rot="-10800000">
            <a:off x="-2582198" y="-5909736"/>
            <a:ext cx="13672142" cy="14353955"/>
          </a:xfrm>
          <a:custGeom>
            <a:avLst/>
            <a:gdLst/>
            <a:ahLst/>
            <a:cxnLst/>
            <a:rect r="r" b="b" t="t" l="l"/>
            <a:pathLst>
              <a:path h="14353955" w="13672142">
                <a:moveTo>
                  <a:pt x="0" y="0"/>
                </a:moveTo>
                <a:lnTo>
                  <a:pt x="13672142" y="0"/>
                </a:lnTo>
                <a:lnTo>
                  <a:pt x="13672142" y="14353955"/>
                </a:lnTo>
                <a:lnTo>
                  <a:pt x="0" y="14353955"/>
                </a:lnTo>
                <a:lnTo>
                  <a:pt x="0" y="0"/>
                </a:lnTo>
                <a:close/>
              </a:path>
            </a:pathLst>
          </a:custGeom>
          <a:blipFill>
            <a:blip r:embed="rId2"/>
            <a:stretch>
              <a:fillRect l="0" t="0" r="0" b="0"/>
            </a:stretch>
          </a:blipFill>
        </p:spPr>
      </p:sp>
      <p:sp>
        <p:nvSpPr>
          <p:cNvPr name="Freeform 9" id="9"/>
          <p:cNvSpPr/>
          <p:nvPr/>
        </p:nvSpPr>
        <p:spPr>
          <a:xfrm flipH="false" flipV="false" rot="0">
            <a:off x="-2100061" y="4766224"/>
            <a:ext cx="13672142" cy="14353955"/>
          </a:xfrm>
          <a:custGeom>
            <a:avLst/>
            <a:gdLst/>
            <a:ahLst/>
            <a:cxnLst/>
            <a:rect r="r" b="b" t="t" l="l"/>
            <a:pathLst>
              <a:path h="14353955" w="13672142">
                <a:moveTo>
                  <a:pt x="0" y="0"/>
                </a:moveTo>
                <a:lnTo>
                  <a:pt x="13672143" y="0"/>
                </a:lnTo>
                <a:lnTo>
                  <a:pt x="13672143" y="14353956"/>
                </a:lnTo>
                <a:lnTo>
                  <a:pt x="0" y="14353956"/>
                </a:lnTo>
                <a:lnTo>
                  <a:pt x="0" y="0"/>
                </a:lnTo>
                <a:close/>
              </a:path>
            </a:pathLst>
          </a:custGeom>
          <a:blipFill>
            <a:blip r:embed="rId2"/>
            <a:stretch>
              <a:fillRect l="0" t="0" r="0" b="0"/>
            </a:stretch>
          </a:blipFill>
        </p:spPr>
      </p:sp>
      <p:sp>
        <p:nvSpPr>
          <p:cNvPr name="Freeform 10" id="10"/>
          <p:cNvSpPr/>
          <p:nvPr/>
        </p:nvSpPr>
        <p:spPr>
          <a:xfrm flipH="false" flipV="false" rot="0">
            <a:off x="6711105" y="-1186049"/>
            <a:ext cx="13672142" cy="14353955"/>
          </a:xfrm>
          <a:custGeom>
            <a:avLst/>
            <a:gdLst/>
            <a:ahLst/>
            <a:cxnLst/>
            <a:rect r="r" b="b" t="t" l="l"/>
            <a:pathLst>
              <a:path h="14353955" w="13672142">
                <a:moveTo>
                  <a:pt x="0" y="0"/>
                </a:moveTo>
                <a:lnTo>
                  <a:pt x="13672143" y="0"/>
                </a:lnTo>
                <a:lnTo>
                  <a:pt x="13672143" y="14353955"/>
                </a:lnTo>
                <a:lnTo>
                  <a:pt x="0" y="14353955"/>
                </a:lnTo>
                <a:lnTo>
                  <a:pt x="0" y="0"/>
                </a:lnTo>
                <a:close/>
              </a:path>
            </a:pathLst>
          </a:custGeom>
          <a:blipFill>
            <a:blip r:embed="rId2"/>
            <a:stretch>
              <a:fillRect l="0" t="0" r="0" b="0"/>
            </a:stretch>
          </a:blipFill>
        </p:spPr>
      </p:sp>
      <p:sp>
        <p:nvSpPr>
          <p:cNvPr name="TextBox 11" id="11"/>
          <p:cNvSpPr txBox="true"/>
          <p:nvPr/>
        </p:nvSpPr>
        <p:spPr>
          <a:xfrm rot="0">
            <a:off x="2012085" y="4118822"/>
            <a:ext cx="14263830" cy="2544657"/>
          </a:xfrm>
          <a:prstGeom prst="rect">
            <a:avLst/>
          </a:prstGeom>
        </p:spPr>
        <p:txBody>
          <a:bodyPr anchor="t" rtlCol="false" tIns="0" lIns="0" bIns="0" rIns="0">
            <a:spAutoFit/>
          </a:bodyPr>
          <a:lstStyle/>
          <a:p>
            <a:pPr algn="ctr">
              <a:lnSpc>
                <a:spcPts val="18800"/>
              </a:lnSpc>
            </a:pPr>
            <a:r>
              <a:rPr lang="en-US" b="true" sz="20000" spc="1200">
                <a:solidFill>
                  <a:srgbClr val="FF001B"/>
                </a:solidFill>
                <a:latin typeface="Lovelo Line Bold"/>
                <a:ea typeface="Lovelo Line Bold"/>
                <a:cs typeface="Lovelo Line Bold"/>
                <a:sym typeface="Lovelo Line Bold"/>
              </a:rPr>
              <a:t>4.DELIVER</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2392968"/>
            <a:ext cx="18288000" cy="7894032"/>
          </a:xfrm>
          <a:custGeom>
            <a:avLst/>
            <a:gdLst/>
            <a:ahLst/>
            <a:cxnLst/>
            <a:rect r="r" b="b" t="t" l="l"/>
            <a:pathLst>
              <a:path h="7894032" w="18288000">
                <a:moveTo>
                  <a:pt x="0" y="0"/>
                </a:moveTo>
                <a:lnTo>
                  <a:pt x="18288000" y="0"/>
                </a:lnTo>
                <a:lnTo>
                  <a:pt x="18288000" y="7894032"/>
                </a:lnTo>
                <a:lnTo>
                  <a:pt x="0" y="7894032"/>
                </a:lnTo>
                <a:lnTo>
                  <a:pt x="0" y="0"/>
                </a:lnTo>
                <a:close/>
              </a:path>
            </a:pathLst>
          </a:custGeom>
          <a:blipFill>
            <a:blip r:embed="rId2"/>
            <a:stretch>
              <a:fillRect l="0" t="0" r="0" b="0"/>
            </a:stretch>
          </a:blipFill>
        </p:spPr>
      </p:sp>
      <p:sp>
        <p:nvSpPr>
          <p:cNvPr name="TextBox 3" id="3"/>
          <p:cNvSpPr txBox="true"/>
          <p:nvPr/>
        </p:nvSpPr>
        <p:spPr>
          <a:xfrm rot="0">
            <a:off x="6577905" y="-171450"/>
            <a:ext cx="5132189" cy="1566544"/>
          </a:xfrm>
          <a:prstGeom prst="rect">
            <a:avLst/>
          </a:prstGeom>
        </p:spPr>
        <p:txBody>
          <a:bodyPr anchor="t" rtlCol="false" tIns="0" lIns="0" bIns="0" rIns="0">
            <a:spAutoFit/>
          </a:bodyPr>
          <a:lstStyle/>
          <a:p>
            <a:pPr algn="ctr">
              <a:lnSpc>
                <a:spcPts val="12880"/>
              </a:lnSpc>
            </a:pPr>
            <a:r>
              <a:rPr lang="en-US" b="true" sz="9200" u="sng">
                <a:solidFill>
                  <a:srgbClr val="000000"/>
                </a:solidFill>
                <a:latin typeface="Canva Sans Bold"/>
                <a:ea typeface="Canva Sans Bold"/>
                <a:cs typeface="Canva Sans Bold"/>
                <a:sym typeface="Canva Sans Bold"/>
                <a:hlinkClick r:id="rId3" tooltip="https://techup.jimdosite.com"/>
              </a:rPr>
              <a:t>WEBSITE</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19014" t="-79053" r="-23055" b="-61203"/>
            </a:stretch>
          </a:blipFill>
        </p:spPr>
      </p:sp>
      <p:sp>
        <p:nvSpPr>
          <p:cNvPr name="TextBox 3" id="3"/>
          <p:cNvSpPr txBox="true"/>
          <p:nvPr/>
        </p:nvSpPr>
        <p:spPr>
          <a:xfrm rot="0">
            <a:off x="6735686" y="1862454"/>
            <a:ext cx="4816629" cy="3281046"/>
          </a:xfrm>
          <a:prstGeom prst="rect">
            <a:avLst/>
          </a:prstGeom>
        </p:spPr>
        <p:txBody>
          <a:bodyPr anchor="t" rtlCol="false" tIns="0" lIns="0" bIns="0" rIns="0">
            <a:spAutoFit/>
          </a:bodyPr>
          <a:lstStyle/>
          <a:p>
            <a:pPr algn="ctr">
              <a:lnSpc>
                <a:spcPts val="6579"/>
              </a:lnSpc>
            </a:pPr>
            <a:r>
              <a:rPr lang="en-US" b="true" sz="4699" u="sng">
                <a:solidFill>
                  <a:srgbClr val="000000"/>
                </a:solidFill>
                <a:latin typeface="Muli Ultra-Bold"/>
                <a:ea typeface="Muli Ultra-Bold"/>
                <a:cs typeface="Muli Ultra-Bold"/>
                <a:sym typeface="Muli Ultra-Bold"/>
                <a:hlinkClick r:id="rId3" tooltip="https://techup.jimdosite.com"/>
              </a:rPr>
              <a:t>WEBSITE</a:t>
            </a:r>
          </a:p>
          <a:p>
            <a:pPr algn="ctr">
              <a:lnSpc>
                <a:spcPts val="6579"/>
              </a:lnSpc>
            </a:pPr>
            <a:r>
              <a:rPr lang="en-US" b="true" sz="4699" u="sng">
                <a:solidFill>
                  <a:srgbClr val="000000"/>
                </a:solidFill>
                <a:latin typeface="Muli Ultra-Bold"/>
                <a:ea typeface="Muli Ultra-Bold"/>
                <a:cs typeface="Muli Ultra-Bold"/>
                <a:sym typeface="Muli Ultra-Bold"/>
                <a:hlinkClick r:id="rId4" tooltip="https://www.figma.com/proto/MvGuz6qFL9VOru9HneqtJb?node-id=0-1&amp;mode=design&amp;t=UUxmJEtqrsNDq2KY-6https://www.figma.com/proto/MvGuz6qFL9VOru9HneqtJb?node-id=0-1&amp;mode=design&amp;t=UUxmJEtqrsNDq2KY-6"/>
              </a:rPr>
              <a:t>HIFI</a:t>
            </a:r>
          </a:p>
          <a:p>
            <a:pPr algn="ctr">
              <a:lnSpc>
                <a:spcPts val="6579"/>
              </a:lnSpc>
            </a:pPr>
            <a:r>
              <a:rPr lang="en-US" b="true" sz="4699" u="sng">
                <a:solidFill>
                  <a:srgbClr val="000000"/>
                </a:solidFill>
                <a:latin typeface="Muli Ultra-Bold"/>
                <a:ea typeface="Muli Ultra-Bold"/>
                <a:cs typeface="Muli Ultra-Bold"/>
                <a:sym typeface="Muli Ultra-Bold"/>
              </a:rPr>
              <a:t>SLIDES(CANVA)</a:t>
            </a:r>
          </a:p>
          <a:p>
            <a:pPr algn="ctr">
              <a:lnSpc>
                <a:spcPts val="6579"/>
              </a:lnSpc>
              <a:spcBef>
                <a:spcPct val="0"/>
              </a:spcBef>
            </a:pPr>
          </a:p>
        </p:txBody>
      </p:sp>
      <p:sp>
        <p:nvSpPr>
          <p:cNvPr name="TextBox 4" id="4"/>
          <p:cNvSpPr txBox="true"/>
          <p:nvPr/>
        </p:nvSpPr>
        <p:spPr>
          <a:xfrm rot="0">
            <a:off x="6735686" y="233679"/>
            <a:ext cx="4816629" cy="795021"/>
          </a:xfrm>
          <a:prstGeom prst="rect">
            <a:avLst/>
          </a:prstGeom>
        </p:spPr>
        <p:txBody>
          <a:bodyPr anchor="t" rtlCol="false" tIns="0" lIns="0" bIns="0" rIns="0">
            <a:spAutoFit/>
          </a:bodyPr>
          <a:lstStyle/>
          <a:p>
            <a:pPr algn="ctr">
              <a:lnSpc>
                <a:spcPts val="6579"/>
              </a:lnSpc>
              <a:spcBef>
                <a:spcPct val="0"/>
              </a:spcBef>
            </a:pPr>
            <a:r>
              <a:rPr lang="en-US" b="true" sz="4699">
                <a:solidFill>
                  <a:srgbClr val="000000"/>
                </a:solidFill>
                <a:latin typeface="Muli Ultra-Bold"/>
                <a:ea typeface="Muli Ultra-Bold"/>
                <a:cs typeface="Muli Ultra-Bold"/>
                <a:sym typeface="Muli Ultra-Bold"/>
              </a:rPr>
              <a:t>LINKS</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19014" t="-79053" r="-23055" b="-61203"/>
            </a:stretch>
          </a:blipFill>
        </p:spPr>
      </p:sp>
      <p:sp>
        <p:nvSpPr>
          <p:cNvPr name="TextBox 3" id="3"/>
          <p:cNvSpPr txBox="true"/>
          <p:nvPr/>
        </p:nvSpPr>
        <p:spPr>
          <a:xfrm rot="0">
            <a:off x="4549616" y="426883"/>
            <a:ext cx="9188768" cy="795021"/>
          </a:xfrm>
          <a:prstGeom prst="rect">
            <a:avLst/>
          </a:prstGeom>
        </p:spPr>
        <p:txBody>
          <a:bodyPr anchor="t" rtlCol="false" tIns="0" lIns="0" bIns="0" rIns="0">
            <a:spAutoFit/>
          </a:bodyPr>
          <a:lstStyle/>
          <a:p>
            <a:pPr algn="ctr">
              <a:lnSpc>
                <a:spcPts val="6579"/>
              </a:lnSpc>
              <a:spcBef>
                <a:spcPct val="0"/>
              </a:spcBef>
            </a:pPr>
            <a:r>
              <a:rPr lang="en-US" b="true" sz="4699">
                <a:solidFill>
                  <a:srgbClr val="000000"/>
                </a:solidFill>
                <a:latin typeface="Muli Bold"/>
                <a:ea typeface="Muli Bold"/>
                <a:cs typeface="Muli Bold"/>
                <a:sym typeface="Muli Bold"/>
              </a:rPr>
              <a:t>LEARNINGS AND REFLECTIONS</a:t>
            </a:r>
          </a:p>
        </p:txBody>
      </p:sp>
      <p:sp>
        <p:nvSpPr>
          <p:cNvPr name="TextBox 4" id="4"/>
          <p:cNvSpPr txBox="true"/>
          <p:nvPr/>
        </p:nvSpPr>
        <p:spPr>
          <a:xfrm rot="0">
            <a:off x="0" y="1529732"/>
            <a:ext cx="18288000" cy="8122285"/>
          </a:xfrm>
          <a:prstGeom prst="rect">
            <a:avLst/>
          </a:prstGeom>
        </p:spPr>
        <p:txBody>
          <a:bodyPr anchor="t" rtlCol="false" tIns="0" lIns="0" bIns="0" rIns="0">
            <a:spAutoFit/>
          </a:bodyPr>
          <a:lstStyle/>
          <a:p>
            <a:pPr algn="l" marL="669286" indent="-334643" lvl="1">
              <a:lnSpc>
                <a:spcPts val="4339"/>
              </a:lnSpc>
              <a:buFont typeface="Arial"/>
              <a:buChar char="•"/>
            </a:pPr>
            <a:r>
              <a:rPr lang="en-US" b="true" sz="3099">
                <a:solidFill>
                  <a:srgbClr val="000000"/>
                </a:solidFill>
                <a:latin typeface="Muli Ultra-Bold"/>
                <a:ea typeface="Muli Ultra-Bold"/>
                <a:cs typeface="Muli Ultra-Bold"/>
                <a:sym typeface="Muli Ultra-Bold"/>
              </a:rPr>
              <a:t>THE LEARNINGS OF OUR GROUP DURING THE SELF-BUILD PC APP DEVELOPMENT JOURNEY WERE PROFOUND. ENGAGING IN INTERVIEWS WITH A DIVERSE ARRAY OF STAKEHOLDERS EMERGED AS A TRANSFORMATIVE EXPERIENCE, ENABLING US TO COMPREHEND TECHNICAL REQUIREMENTS AND EMPATHIZE WITH USERS FROM VARIED BACKGROUNDS.</a:t>
            </a:r>
          </a:p>
          <a:p>
            <a:pPr algn="l" marL="669286" indent="-334643" lvl="1">
              <a:lnSpc>
                <a:spcPts val="4339"/>
              </a:lnSpc>
              <a:buFont typeface="Arial"/>
              <a:buChar char="•"/>
            </a:pPr>
            <a:r>
              <a:rPr lang="en-US" b="true" sz="3099">
                <a:solidFill>
                  <a:srgbClr val="000000"/>
                </a:solidFill>
                <a:latin typeface="Muli Ultra-Bold"/>
                <a:ea typeface="Muli Ultra-Bold"/>
                <a:cs typeface="Muli Ultra-Bold"/>
                <a:sym typeface="Muli Ultra-Bold"/>
              </a:rPr>
              <a:t> THE SIGNIFICANCE OF BALANCING MANUAL AND PRE-CUSTOMIZATION OPTIONS, REVEALED THROUGH ITERATIVE DEVELOPMENT, HIGHLIGHTED THE IMPORTANCE OF FLEXIBILITY. </a:t>
            </a:r>
          </a:p>
          <a:p>
            <a:pPr algn="l" marL="669286" indent="-334643" lvl="1">
              <a:lnSpc>
                <a:spcPts val="4339"/>
              </a:lnSpc>
              <a:buFont typeface="Arial"/>
              <a:buChar char="•"/>
            </a:pPr>
            <a:r>
              <a:rPr lang="en-US" b="true" sz="3099">
                <a:solidFill>
                  <a:srgbClr val="000000"/>
                </a:solidFill>
                <a:latin typeface="Muli Ultra-Bold"/>
                <a:ea typeface="Muli Ultra-Bold"/>
                <a:cs typeface="Muli Ultra-Bold"/>
                <a:sym typeface="Muli Ultra-Bold"/>
              </a:rPr>
              <a:t>INCORPORATING VISUALIZATIONS, SUCH AS 2D MODELS, WAS INSTRUMENTAL IN FACILITATING USER FEEDBACK AND INFORMED DECISION-MAKING. ADDITIONALLY, THE EMPHASIS ON A SECURE AND STREAMLINED PAYMENT PROCESS </a:t>
            </a:r>
          </a:p>
          <a:p>
            <a:pPr algn="l" marL="669286" indent="-334643" lvl="1">
              <a:lnSpc>
                <a:spcPts val="4339"/>
              </a:lnSpc>
              <a:buFont typeface="Arial"/>
              <a:buChar char="•"/>
            </a:pPr>
            <a:r>
              <a:rPr lang="en-US" b="true" sz="3099">
                <a:solidFill>
                  <a:srgbClr val="000000"/>
                </a:solidFill>
                <a:latin typeface="Muli Ultra-Bold"/>
                <a:ea typeface="Muli Ultra-Bold"/>
                <a:cs typeface="Muli Ultra-Bold"/>
                <a:sym typeface="Muli Ultra-Bold"/>
              </a:rPr>
              <a:t>UNDERSCORED THE IMPORTANCE OF A SEAMLESS USER EXPERIENCE. COLLECTIVELY, THESE INSIGHTS SHOWCASE OUR COMMITMENT TO CONTINUAL REFINEMENT, INCLUSIVITY, AND RESPONSIVENESS TO DIVERSE USER NEEDS THROUGHOUT THE APP DEVELOPMENT PROCESS.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058614">
            <a:off x="4319936" y="-11850606"/>
            <a:ext cx="24948645" cy="23701213"/>
          </a:xfrm>
          <a:custGeom>
            <a:avLst/>
            <a:gdLst/>
            <a:ahLst/>
            <a:cxnLst/>
            <a:rect r="r" b="b" t="t" l="l"/>
            <a:pathLst>
              <a:path h="23701213" w="24948645">
                <a:moveTo>
                  <a:pt x="24948645" y="0"/>
                </a:moveTo>
                <a:lnTo>
                  <a:pt x="0" y="0"/>
                </a:lnTo>
                <a:lnTo>
                  <a:pt x="0" y="23701212"/>
                </a:lnTo>
                <a:lnTo>
                  <a:pt x="24948645" y="23701212"/>
                </a:lnTo>
                <a:lnTo>
                  <a:pt x="24948645" y="0"/>
                </a:lnTo>
                <a:close/>
              </a:path>
            </a:pathLst>
          </a:custGeom>
          <a:blipFill>
            <a:blip r:embed="rId2"/>
            <a:stretch>
              <a:fillRect l="0" t="0" r="0" b="0"/>
            </a:stretch>
          </a:blipFill>
        </p:spPr>
      </p:sp>
      <p:grpSp>
        <p:nvGrpSpPr>
          <p:cNvPr name="Group 3" id="3"/>
          <p:cNvGrpSpPr/>
          <p:nvPr/>
        </p:nvGrpSpPr>
        <p:grpSpPr>
          <a:xfrm rot="0">
            <a:off x="16476276" y="8935003"/>
            <a:ext cx="635963" cy="191698"/>
            <a:chOff x="0" y="0"/>
            <a:chExt cx="1424079" cy="429260"/>
          </a:xfrm>
        </p:grpSpPr>
        <p:sp>
          <p:nvSpPr>
            <p:cNvPr name="Freeform 4" id="4"/>
            <p:cNvSpPr/>
            <p:nvPr/>
          </p:nvSpPr>
          <p:spPr>
            <a:xfrm flipH="false" flipV="false" rot="0">
              <a:off x="0" y="-5080"/>
              <a:ext cx="1424079" cy="434340"/>
            </a:xfrm>
            <a:custGeom>
              <a:avLst/>
              <a:gdLst/>
              <a:ahLst/>
              <a:cxnLst/>
              <a:rect r="r" b="b" t="t" l="l"/>
              <a:pathLst>
                <a:path h="434340" w="1424079">
                  <a:moveTo>
                    <a:pt x="1406299" y="187960"/>
                  </a:moveTo>
                  <a:lnTo>
                    <a:pt x="1144679" y="11430"/>
                  </a:lnTo>
                  <a:cubicBezTo>
                    <a:pt x="1126899" y="0"/>
                    <a:pt x="1104038" y="3810"/>
                    <a:pt x="1091338" y="21590"/>
                  </a:cubicBezTo>
                  <a:cubicBezTo>
                    <a:pt x="1079909" y="39370"/>
                    <a:pt x="1083719" y="62230"/>
                    <a:pt x="1101499" y="74930"/>
                  </a:cubicBezTo>
                  <a:lnTo>
                    <a:pt x="1260249" y="181610"/>
                  </a:lnTo>
                  <a:lnTo>
                    <a:pt x="0" y="181610"/>
                  </a:lnTo>
                  <a:lnTo>
                    <a:pt x="0" y="257810"/>
                  </a:lnTo>
                  <a:lnTo>
                    <a:pt x="1260249" y="257810"/>
                  </a:lnTo>
                  <a:lnTo>
                    <a:pt x="1101499" y="364490"/>
                  </a:lnTo>
                  <a:cubicBezTo>
                    <a:pt x="1083719" y="375920"/>
                    <a:pt x="1079909" y="400050"/>
                    <a:pt x="1091339" y="417830"/>
                  </a:cubicBezTo>
                  <a:cubicBezTo>
                    <a:pt x="1098959" y="429260"/>
                    <a:pt x="1110389" y="434340"/>
                    <a:pt x="1123089" y="434340"/>
                  </a:cubicBezTo>
                  <a:cubicBezTo>
                    <a:pt x="1130709" y="434340"/>
                    <a:pt x="1138329" y="431800"/>
                    <a:pt x="1144679" y="427990"/>
                  </a:cubicBezTo>
                  <a:lnTo>
                    <a:pt x="1407569" y="251460"/>
                  </a:lnTo>
                  <a:cubicBezTo>
                    <a:pt x="1417729" y="243840"/>
                    <a:pt x="1424079" y="232410"/>
                    <a:pt x="1424079" y="219710"/>
                  </a:cubicBezTo>
                  <a:cubicBezTo>
                    <a:pt x="1424079" y="207010"/>
                    <a:pt x="1417729" y="195580"/>
                    <a:pt x="1406299" y="187960"/>
                  </a:cubicBezTo>
                  <a:close/>
                </a:path>
              </a:pathLst>
            </a:custGeom>
            <a:solidFill>
              <a:srgbClr val="FFFFFF"/>
            </a:solidFill>
          </p:spPr>
        </p:sp>
      </p:grpSp>
      <p:sp>
        <p:nvSpPr>
          <p:cNvPr name="Freeform 5" id="5"/>
          <p:cNvSpPr/>
          <p:nvPr/>
        </p:nvSpPr>
        <p:spPr>
          <a:xfrm flipH="false" flipV="false" rot="0">
            <a:off x="19050" y="0"/>
            <a:ext cx="12770276" cy="10287000"/>
          </a:xfrm>
          <a:custGeom>
            <a:avLst/>
            <a:gdLst/>
            <a:ahLst/>
            <a:cxnLst/>
            <a:rect r="r" b="b" t="t" l="l"/>
            <a:pathLst>
              <a:path h="10287000" w="12770276">
                <a:moveTo>
                  <a:pt x="0" y="0"/>
                </a:moveTo>
                <a:lnTo>
                  <a:pt x="12770276" y="0"/>
                </a:lnTo>
                <a:lnTo>
                  <a:pt x="12770276" y="10287000"/>
                </a:lnTo>
                <a:lnTo>
                  <a:pt x="0" y="10287000"/>
                </a:lnTo>
                <a:lnTo>
                  <a:pt x="0" y="0"/>
                </a:lnTo>
                <a:close/>
              </a:path>
            </a:pathLst>
          </a:custGeom>
          <a:blipFill>
            <a:blip r:embed="rId3"/>
            <a:stretch>
              <a:fillRect l="0" t="0" r="0" b="-4452"/>
            </a:stretch>
          </a:blipFill>
        </p:spPr>
      </p:sp>
      <p:sp>
        <p:nvSpPr>
          <p:cNvPr name="TextBox 6" id="6"/>
          <p:cNvSpPr txBox="true"/>
          <p:nvPr/>
        </p:nvSpPr>
        <p:spPr>
          <a:xfrm rot="0">
            <a:off x="12537348" y="4137031"/>
            <a:ext cx="5779227" cy="1908162"/>
          </a:xfrm>
          <a:prstGeom prst="rect">
            <a:avLst/>
          </a:prstGeom>
        </p:spPr>
        <p:txBody>
          <a:bodyPr anchor="t" rtlCol="false" tIns="0" lIns="0" bIns="0" rIns="0">
            <a:spAutoFit/>
          </a:bodyPr>
          <a:lstStyle/>
          <a:p>
            <a:pPr algn="ctr">
              <a:lnSpc>
                <a:spcPts val="7700"/>
              </a:lnSpc>
            </a:pPr>
            <a:r>
              <a:rPr lang="en-US" sz="5500" b="true">
                <a:solidFill>
                  <a:srgbClr val="000000"/>
                </a:solidFill>
                <a:latin typeface="Canva Sans Bold"/>
                <a:ea typeface="Canva Sans Bold"/>
                <a:cs typeface="Canva Sans Bold"/>
                <a:sym typeface="Canva Sans Bold"/>
              </a:rPr>
              <a:t>Stakeholders and their roles</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19014" t="-79053" r="-23055" b="-61203"/>
            </a:stretch>
          </a:blipFill>
        </p:spPr>
      </p:sp>
      <p:sp>
        <p:nvSpPr>
          <p:cNvPr name="TextBox 3" id="3"/>
          <p:cNvSpPr txBox="true"/>
          <p:nvPr/>
        </p:nvSpPr>
        <p:spPr>
          <a:xfrm rot="0">
            <a:off x="4122049" y="1064900"/>
            <a:ext cx="10043902" cy="8795375"/>
          </a:xfrm>
          <a:prstGeom prst="rect">
            <a:avLst/>
          </a:prstGeom>
        </p:spPr>
        <p:txBody>
          <a:bodyPr anchor="t" rtlCol="false" tIns="0" lIns="0" bIns="0" rIns="0">
            <a:spAutoFit/>
          </a:bodyPr>
          <a:lstStyle/>
          <a:p>
            <a:pPr algn="ctr">
              <a:lnSpc>
                <a:spcPts val="33911"/>
              </a:lnSpc>
            </a:pPr>
            <a:r>
              <a:rPr lang="en-US" b="true" sz="33911">
                <a:solidFill>
                  <a:srgbClr val="FF0099"/>
                </a:solidFill>
                <a:latin typeface="Big Shoulders Display Bold"/>
                <a:ea typeface="Big Shoulders Display Bold"/>
                <a:cs typeface="Big Shoulders Display Bold"/>
                <a:sym typeface="Big Shoulders Display Bold"/>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07633" y="0"/>
            <a:ext cx="11208942" cy="11198356"/>
          </a:xfrm>
          <a:custGeom>
            <a:avLst/>
            <a:gdLst/>
            <a:ahLst/>
            <a:cxnLst/>
            <a:rect r="r" b="b" t="t" l="l"/>
            <a:pathLst>
              <a:path h="11198356" w="11208942">
                <a:moveTo>
                  <a:pt x="0" y="0"/>
                </a:moveTo>
                <a:lnTo>
                  <a:pt x="11208942" y="0"/>
                </a:lnTo>
                <a:lnTo>
                  <a:pt x="11208942" y="11198356"/>
                </a:lnTo>
                <a:lnTo>
                  <a:pt x="0" y="11198356"/>
                </a:lnTo>
                <a:lnTo>
                  <a:pt x="0" y="0"/>
                </a:lnTo>
                <a:close/>
              </a:path>
            </a:pathLst>
          </a:custGeom>
          <a:blipFill>
            <a:blip r:embed="rId2">
              <a:alphaModFix amt="95000"/>
            </a:blip>
            <a:stretch>
              <a:fillRect l="-45286" t="-171664" r="-73422" b="-56709"/>
            </a:stretch>
          </a:blipFill>
        </p:spPr>
      </p:sp>
      <p:sp>
        <p:nvSpPr>
          <p:cNvPr name="Freeform 3" id="3"/>
          <p:cNvSpPr/>
          <p:nvPr/>
        </p:nvSpPr>
        <p:spPr>
          <a:xfrm flipH="false" flipV="false" rot="0">
            <a:off x="0" y="0"/>
            <a:ext cx="10183529" cy="10287000"/>
          </a:xfrm>
          <a:custGeom>
            <a:avLst/>
            <a:gdLst/>
            <a:ahLst/>
            <a:cxnLst/>
            <a:rect r="r" b="b" t="t" l="l"/>
            <a:pathLst>
              <a:path h="10287000" w="10183529">
                <a:moveTo>
                  <a:pt x="0" y="0"/>
                </a:moveTo>
                <a:lnTo>
                  <a:pt x="10183529" y="0"/>
                </a:lnTo>
                <a:lnTo>
                  <a:pt x="10183529" y="10287000"/>
                </a:lnTo>
                <a:lnTo>
                  <a:pt x="0" y="10287000"/>
                </a:lnTo>
                <a:lnTo>
                  <a:pt x="0" y="0"/>
                </a:lnTo>
                <a:close/>
              </a:path>
            </a:pathLst>
          </a:custGeom>
          <a:blipFill>
            <a:blip r:embed="rId3"/>
            <a:stretch>
              <a:fillRect l="0" t="0" r="-612" b="0"/>
            </a:stretch>
          </a:blipFill>
        </p:spPr>
      </p:sp>
      <p:sp>
        <p:nvSpPr>
          <p:cNvPr name="TextBox 4" id="4"/>
          <p:cNvSpPr txBox="true"/>
          <p:nvPr/>
        </p:nvSpPr>
        <p:spPr>
          <a:xfrm rot="0">
            <a:off x="10183529" y="4151378"/>
            <a:ext cx="8229600" cy="1447800"/>
          </a:xfrm>
          <a:prstGeom prst="rect">
            <a:avLst/>
          </a:prstGeom>
        </p:spPr>
        <p:txBody>
          <a:bodyPr anchor="t" rtlCol="false" tIns="0" lIns="0" bIns="0" rIns="0">
            <a:spAutoFit/>
          </a:bodyPr>
          <a:lstStyle/>
          <a:p>
            <a:pPr algn="ctr">
              <a:lnSpc>
                <a:spcPts val="5760"/>
              </a:lnSpc>
            </a:pPr>
            <a:r>
              <a:rPr lang="en-US" sz="4800">
                <a:solidFill>
                  <a:srgbClr val="FEFEFE"/>
                </a:solidFill>
                <a:latin typeface="Michroma"/>
                <a:ea typeface="Michroma"/>
                <a:cs typeface="Michroma"/>
                <a:sym typeface="Michroma"/>
              </a:rPr>
              <a:t>Challenges &amp; Requirements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139537" y="-2410753"/>
            <a:ext cx="13672142" cy="14353955"/>
          </a:xfrm>
          <a:custGeom>
            <a:avLst/>
            <a:gdLst/>
            <a:ahLst/>
            <a:cxnLst/>
            <a:rect r="r" b="b" t="t" l="l"/>
            <a:pathLst>
              <a:path h="14353955" w="13672142">
                <a:moveTo>
                  <a:pt x="0" y="0"/>
                </a:moveTo>
                <a:lnTo>
                  <a:pt x="13672142" y="0"/>
                </a:lnTo>
                <a:lnTo>
                  <a:pt x="13672142" y="14353955"/>
                </a:lnTo>
                <a:lnTo>
                  <a:pt x="0" y="14353955"/>
                </a:lnTo>
                <a:lnTo>
                  <a:pt x="0" y="0"/>
                </a:lnTo>
                <a:close/>
              </a:path>
            </a:pathLst>
          </a:custGeom>
          <a:blipFill>
            <a:blip r:embed="rId2"/>
            <a:stretch>
              <a:fillRect l="0" t="0" r="0" b="0"/>
            </a:stretch>
          </a:blipFill>
        </p:spPr>
      </p:sp>
      <p:grpSp>
        <p:nvGrpSpPr>
          <p:cNvPr name="Group 3" id="3"/>
          <p:cNvGrpSpPr/>
          <p:nvPr/>
        </p:nvGrpSpPr>
        <p:grpSpPr>
          <a:xfrm rot="0">
            <a:off x="16329216" y="8803405"/>
            <a:ext cx="930084" cy="454895"/>
            <a:chOff x="0" y="0"/>
            <a:chExt cx="1240111" cy="606527"/>
          </a:xfrm>
        </p:grpSpPr>
        <p:sp>
          <p:nvSpPr>
            <p:cNvPr name="Freeform 4" id="4"/>
            <p:cNvSpPr/>
            <p:nvPr/>
          </p:nvSpPr>
          <p:spPr>
            <a:xfrm flipH="false" flipV="false" rot="0">
              <a:off x="0" y="0"/>
              <a:ext cx="1240111" cy="606527"/>
            </a:xfrm>
            <a:custGeom>
              <a:avLst/>
              <a:gdLst/>
              <a:ahLst/>
              <a:cxnLst/>
              <a:rect r="r" b="b" t="t" l="l"/>
              <a:pathLst>
                <a:path h="606527" w="1240111">
                  <a:moveTo>
                    <a:pt x="0" y="0"/>
                  </a:moveTo>
                  <a:lnTo>
                    <a:pt x="1240111" y="0"/>
                  </a:lnTo>
                  <a:lnTo>
                    <a:pt x="1240111" y="606527"/>
                  </a:lnTo>
                  <a:lnTo>
                    <a:pt x="0" y="60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96080" y="175465"/>
              <a:ext cx="847951" cy="255598"/>
              <a:chOff x="0" y="0"/>
              <a:chExt cx="1424079" cy="429260"/>
            </a:xfrm>
          </p:grpSpPr>
          <p:sp>
            <p:nvSpPr>
              <p:cNvPr name="Freeform 6" id="6"/>
              <p:cNvSpPr/>
              <p:nvPr/>
            </p:nvSpPr>
            <p:spPr>
              <a:xfrm flipH="false" flipV="false" rot="0">
                <a:off x="0" y="-5080"/>
                <a:ext cx="1424079" cy="434340"/>
              </a:xfrm>
              <a:custGeom>
                <a:avLst/>
                <a:gdLst/>
                <a:ahLst/>
                <a:cxnLst/>
                <a:rect r="r" b="b" t="t" l="l"/>
                <a:pathLst>
                  <a:path h="434340" w="1424079">
                    <a:moveTo>
                      <a:pt x="1406299" y="187960"/>
                    </a:moveTo>
                    <a:lnTo>
                      <a:pt x="1144679" y="11430"/>
                    </a:lnTo>
                    <a:cubicBezTo>
                      <a:pt x="1126899" y="0"/>
                      <a:pt x="1104038" y="3810"/>
                      <a:pt x="1091338" y="21590"/>
                    </a:cubicBezTo>
                    <a:cubicBezTo>
                      <a:pt x="1079909" y="39370"/>
                      <a:pt x="1083719" y="62230"/>
                      <a:pt x="1101499" y="74930"/>
                    </a:cubicBezTo>
                    <a:lnTo>
                      <a:pt x="1260249" y="181610"/>
                    </a:lnTo>
                    <a:lnTo>
                      <a:pt x="0" y="181610"/>
                    </a:lnTo>
                    <a:lnTo>
                      <a:pt x="0" y="257810"/>
                    </a:lnTo>
                    <a:lnTo>
                      <a:pt x="1260249" y="257810"/>
                    </a:lnTo>
                    <a:lnTo>
                      <a:pt x="1101499" y="364490"/>
                    </a:lnTo>
                    <a:cubicBezTo>
                      <a:pt x="1083719" y="375920"/>
                      <a:pt x="1079909" y="400050"/>
                      <a:pt x="1091339" y="417830"/>
                    </a:cubicBezTo>
                    <a:cubicBezTo>
                      <a:pt x="1098959" y="429260"/>
                      <a:pt x="1110389" y="434340"/>
                      <a:pt x="1123089" y="434340"/>
                    </a:cubicBezTo>
                    <a:cubicBezTo>
                      <a:pt x="1130709" y="434340"/>
                      <a:pt x="1138329" y="431800"/>
                      <a:pt x="1144679" y="427990"/>
                    </a:cubicBezTo>
                    <a:lnTo>
                      <a:pt x="1407569" y="251460"/>
                    </a:lnTo>
                    <a:cubicBezTo>
                      <a:pt x="1417729" y="243840"/>
                      <a:pt x="1424079" y="232410"/>
                      <a:pt x="1424079" y="219710"/>
                    </a:cubicBezTo>
                    <a:cubicBezTo>
                      <a:pt x="1424079" y="207010"/>
                      <a:pt x="1417729" y="195580"/>
                      <a:pt x="1406299" y="187960"/>
                    </a:cubicBezTo>
                    <a:close/>
                  </a:path>
                </a:pathLst>
              </a:custGeom>
              <a:solidFill>
                <a:srgbClr val="000000"/>
              </a:solidFill>
            </p:spPr>
          </p:sp>
        </p:grpSp>
      </p:grpSp>
      <p:sp>
        <p:nvSpPr>
          <p:cNvPr name="TextBox 7" id="7"/>
          <p:cNvSpPr txBox="true"/>
          <p:nvPr/>
        </p:nvSpPr>
        <p:spPr>
          <a:xfrm rot="0">
            <a:off x="16450521" y="1038225"/>
            <a:ext cx="808779" cy="467557"/>
          </a:xfrm>
          <a:prstGeom prst="rect">
            <a:avLst/>
          </a:prstGeom>
        </p:spPr>
        <p:txBody>
          <a:bodyPr anchor="t" rtlCol="false" tIns="0" lIns="0" bIns="0" rIns="0">
            <a:spAutoFit/>
          </a:bodyPr>
          <a:lstStyle/>
          <a:p>
            <a:pPr algn="r">
              <a:lnSpc>
                <a:spcPts val="3756"/>
              </a:lnSpc>
            </a:pPr>
            <a:r>
              <a:rPr lang="en-US" sz="3130">
                <a:solidFill>
                  <a:srgbClr val="FFFFFF"/>
                </a:solidFill>
                <a:latin typeface="Michroma"/>
                <a:ea typeface="Michroma"/>
                <a:cs typeface="Michroma"/>
                <a:sym typeface="Michroma"/>
              </a:rPr>
              <a:t>14</a:t>
            </a:r>
          </a:p>
        </p:txBody>
      </p:sp>
      <p:sp>
        <p:nvSpPr>
          <p:cNvPr name="Freeform 8" id="8"/>
          <p:cNvSpPr/>
          <p:nvPr/>
        </p:nvSpPr>
        <p:spPr>
          <a:xfrm flipH="false" flipV="false" rot="-10800000">
            <a:off x="-2582198" y="-5909736"/>
            <a:ext cx="13672142" cy="14353955"/>
          </a:xfrm>
          <a:custGeom>
            <a:avLst/>
            <a:gdLst/>
            <a:ahLst/>
            <a:cxnLst/>
            <a:rect r="r" b="b" t="t" l="l"/>
            <a:pathLst>
              <a:path h="14353955" w="13672142">
                <a:moveTo>
                  <a:pt x="0" y="0"/>
                </a:moveTo>
                <a:lnTo>
                  <a:pt x="13672142" y="0"/>
                </a:lnTo>
                <a:lnTo>
                  <a:pt x="13672142" y="14353955"/>
                </a:lnTo>
                <a:lnTo>
                  <a:pt x="0" y="14353955"/>
                </a:lnTo>
                <a:lnTo>
                  <a:pt x="0" y="0"/>
                </a:lnTo>
                <a:close/>
              </a:path>
            </a:pathLst>
          </a:custGeom>
          <a:blipFill>
            <a:blip r:embed="rId2"/>
            <a:stretch>
              <a:fillRect l="0" t="0" r="0" b="0"/>
            </a:stretch>
          </a:blipFill>
        </p:spPr>
      </p:sp>
      <p:sp>
        <p:nvSpPr>
          <p:cNvPr name="Freeform 9" id="9"/>
          <p:cNvSpPr/>
          <p:nvPr/>
        </p:nvSpPr>
        <p:spPr>
          <a:xfrm flipH="false" flipV="false" rot="0">
            <a:off x="-2100061" y="4766224"/>
            <a:ext cx="13672142" cy="14353955"/>
          </a:xfrm>
          <a:custGeom>
            <a:avLst/>
            <a:gdLst/>
            <a:ahLst/>
            <a:cxnLst/>
            <a:rect r="r" b="b" t="t" l="l"/>
            <a:pathLst>
              <a:path h="14353955" w="13672142">
                <a:moveTo>
                  <a:pt x="0" y="0"/>
                </a:moveTo>
                <a:lnTo>
                  <a:pt x="13672143" y="0"/>
                </a:lnTo>
                <a:lnTo>
                  <a:pt x="13672143" y="14353956"/>
                </a:lnTo>
                <a:lnTo>
                  <a:pt x="0" y="14353956"/>
                </a:lnTo>
                <a:lnTo>
                  <a:pt x="0" y="0"/>
                </a:lnTo>
                <a:close/>
              </a:path>
            </a:pathLst>
          </a:custGeom>
          <a:blipFill>
            <a:blip r:embed="rId2"/>
            <a:stretch>
              <a:fillRect l="0" t="0" r="0" b="0"/>
            </a:stretch>
          </a:blipFill>
        </p:spPr>
      </p:sp>
      <p:sp>
        <p:nvSpPr>
          <p:cNvPr name="Freeform 10" id="10"/>
          <p:cNvSpPr/>
          <p:nvPr/>
        </p:nvSpPr>
        <p:spPr>
          <a:xfrm flipH="false" flipV="false" rot="0">
            <a:off x="6711105" y="-1186049"/>
            <a:ext cx="13672142" cy="14353955"/>
          </a:xfrm>
          <a:custGeom>
            <a:avLst/>
            <a:gdLst/>
            <a:ahLst/>
            <a:cxnLst/>
            <a:rect r="r" b="b" t="t" l="l"/>
            <a:pathLst>
              <a:path h="14353955" w="13672142">
                <a:moveTo>
                  <a:pt x="0" y="0"/>
                </a:moveTo>
                <a:lnTo>
                  <a:pt x="13672143" y="0"/>
                </a:lnTo>
                <a:lnTo>
                  <a:pt x="13672143" y="14353955"/>
                </a:lnTo>
                <a:lnTo>
                  <a:pt x="0" y="14353955"/>
                </a:lnTo>
                <a:lnTo>
                  <a:pt x="0" y="0"/>
                </a:lnTo>
                <a:close/>
              </a:path>
            </a:pathLst>
          </a:custGeom>
          <a:blipFill>
            <a:blip r:embed="rId2"/>
            <a:stretch>
              <a:fillRect l="0" t="0" r="0" b="0"/>
            </a:stretch>
          </a:blipFill>
        </p:spPr>
      </p:sp>
      <p:sp>
        <p:nvSpPr>
          <p:cNvPr name="TextBox 11" id="11"/>
          <p:cNvSpPr txBox="true"/>
          <p:nvPr/>
        </p:nvSpPr>
        <p:spPr>
          <a:xfrm rot="0">
            <a:off x="2535727" y="4293369"/>
            <a:ext cx="13216545" cy="2544657"/>
          </a:xfrm>
          <a:prstGeom prst="rect">
            <a:avLst/>
          </a:prstGeom>
        </p:spPr>
        <p:txBody>
          <a:bodyPr anchor="t" rtlCol="false" tIns="0" lIns="0" bIns="0" rIns="0">
            <a:spAutoFit/>
          </a:bodyPr>
          <a:lstStyle/>
          <a:p>
            <a:pPr algn="ctr">
              <a:lnSpc>
                <a:spcPts val="18800"/>
              </a:lnSpc>
            </a:pPr>
            <a:r>
              <a:rPr lang="en-US" b="true" sz="20000" spc="1200">
                <a:solidFill>
                  <a:srgbClr val="FF001B"/>
                </a:solidFill>
                <a:latin typeface="Lovelo Line Bold"/>
                <a:ea typeface="Lovelo Line Bold"/>
                <a:cs typeface="Lovelo Line Bold"/>
                <a:sym typeface="Lovelo Line Bold"/>
              </a:rPr>
              <a:t>2.DEFINE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886011" y="-451384"/>
            <a:ext cx="14515977" cy="19419368"/>
          </a:xfrm>
          <a:custGeom>
            <a:avLst/>
            <a:gdLst/>
            <a:ahLst/>
            <a:cxnLst/>
            <a:rect r="r" b="b" t="t" l="l"/>
            <a:pathLst>
              <a:path h="19419368" w="14515977">
                <a:moveTo>
                  <a:pt x="0" y="0"/>
                </a:moveTo>
                <a:lnTo>
                  <a:pt x="14515978" y="0"/>
                </a:lnTo>
                <a:lnTo>
                  <a:pt x="14515978" y="19419368"/>
                </a:lnTo>
                <a:lnTo>
                  <a:pt x="0" y="19419368"/>
                </a:lnTo>
                <a:lnTo>
                  <a:pt x="0" y="0"/>
                </a:lnTo>
                <a:close/>
              </a:path>
            </a:pathLst>
          </a:custGeom>
          <a:blipFill>
            <a:blip r:embed="rId2"/>
            <a:stretch>
              <a:fillRect l="0" t="0" r="0" b="0"/>
            </a:stretch>
          </a:blipFill>
        </p:spPr>
      </p:sp>
      <p:sp>
        <p:nvSpPr>
          <p:cNvPr name="Freeform 3" id="3"/>
          <p:cNvSpPr/>
          <p:nvPr/>
        </p:nvSpPr>
        <p:spPr>
          <a:xfrm flipH="false" flipV="false" rot="-5400000">
            <a:off x="1886011" y="-10243466"/>
            <a:ext cx="14515977" cy="19419368"/>
          </a:xfrm>
          <a:custGeom>
            <a:avLst/>
            <a:gdLst/>
            <a:ahLst/>
            <a:cxnLst/>
            <a:rect r="r" b="b" t="t" l="l"/>
            <a:pathLst>
              <a:path h="19419368" w="14515977">
                <a:moveTo>
                  <a:pt x="0" y="0"/>
                </a:moveTo>
                <a:lnTo>
                  <a:pt x="14515978" y="0"/>
                </a:lnTo>
                <a:lnTo>
                  <a:pt x="14515978" y="19419368"/>
                </a:lnTo>
                <a:lnTo>
                  <a:pt x="0" y="19419368"/>
                </a:lnTo>
                <a:lnTo>
                  <a:pt x="0" y="0"/>
                </a:lnTo>
                <a:close/>
              </a:path>
            </a:pathLst>
          </a:custGeom>
          <a:blipFill>
            <a:blip r:embed="rId2"/>
            <a:stretch>
              <a:fillRect l="0" t="0" r="0" b="0"/>
            </a:stretch>
          </a:blipFill>
        </p:spPr>
      </p:sp>
      <p:grpSp>
        <p:nvGrpSpPr>
          <p:cNvPr name="Group 4" id="4"/>
          <p:cNvGrpSpPr/>
          <p:nvPr/>
        </p:nvGrpSpPr>
        <p:grpSpPr>
          <a:xfrm rot="0">
            <a:off x="16329216" y="8803405"/>
            <a:ext cx="930084" cy="454895"/>
            <a:chOff x="0" y="0"/>
            <a:chExt cx="1240111" cy="606527"/>
          </a:xfrm>
        </p:grpSpPr>
        <p:sp>
          <p:nvSpPr>
            <p:cNvPr name="Freeform 5" id="5"/>
            <p:cNvSpPr/>
            <p:nvPr/>
          </p:nvSpPr>
          <p:spPr>
            <a:xfrm flipH="false" flipV="false" rot="0">
              <a:off x="0" y="0"/>
              <a:ext cx="1240111" cy="606527"/>
            </a:xfrm>
            <a:custGeom>
              <a:avLst/>
              <a:gdLst/>
              <a:ahLst/>
              <a:cxnLst/>
              <a:rect r="r" b="b" t="t" l="l"/>
              <a:pathLst>
                <a:path h="606527" w="1240111">
                  <a:moveTo>
                    <a:pt x="0" y="0"/>
                  </a:moveTo>
                  <a:lnTo>
                    <a:pt x="1240111" y="0"/>
                  </a:lnTo>
                  <a:lnTo>
                    <a:pt x="1240111" y="606527"/>
                  </a:lnTo>
                  <a:lnTo>
                    <a:pt x="0" y="6065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196080" y="175465"/>
              <a:ext cx="847951" cy="255598"/>
              <a:chOff x="0" y="0"/>
              <a:chExt cx="1424079" cy="429260"/>
            </a:xfrm>
          </p:grpSpPr>
          <p:sp>
            <p:nvSpPr>
              <p:cNvPr name="Freeform 7" id="7"/>
              <p:cNvSpPr/>
              <p:nvPr/>
            </p:nvSpPr>
            <p:spPr>
              <a:xfrm flipH="false" flipV="false" rot="0">
                <a:off x="0" y="-5080"/>
                <a:ext cx="1424079" cy="434340"/>
              </a:xfrm>
              <a:custGeom>
                <a:avLst/>
                <a:gdLst/>
                <a:ahLst/>
                <a:cxnLst/>
                <a:rect r="r" b="b" t="t" l="l"/>
                <a:pathLst>
                  <a:path h="434340" w="1424079">
                    <a:moveTo>
                      <a:pt x="1406299" y="187960"/>
                    </a:moveTo>
                    <a:lnTo>
                      <a:pt x="1144679" y="11430"/>
                    </a:lnTo>
                    <a:cubicBezTo>
                      <a:pt x="1126899" y="0"/>
                      <a:pt x="1104038" y="3810"/>
                      <a:pt x="1091338" y="21590"/>
                    </a:cubicBezTo>
                    <a:cubicBezTo>
                      <a:pt x="1079909" y="39370"/>
                      <a:pt x="1083719" y="62230"/>
                      <a:pt x="1101499" y="74930"/>
                    </a:cubicBezTo>
                    <a:lnTo>
                      <a:pt x="1260249" y="181610"/>
                    </a:lnTo>
                    <a:lnTo>
                      <a:pt x="0" y="181610"/>
                    </a:lnTo>
                    <a:lnTo>
                      <a:pt x="0" y="257810"/>
                    </a:lnTo>
                    <a:lnTo>
                      <a:pt x="1260249" y="257810"/>
                    </a:lnTo>
                    <a:lnTo>
                      <a:pt x="1101499" y="364490"/>
                    </a:lnTo>
                    <a:cubicBezTo>
                      <a:pt x="1083719" y="375920"/>
                      <a:pt x="1079909" y="400050"/>
                      <a:pt x="1091339" y="417830"/>
                    </a:cubicBezTo>
                    <a:cubicBezTo>
                      <a:pt x="1098959" y="429260"/>
                      <a:pt x="1110389" y="434340"/>
                      <a:pt x="1123089" y="434340"/>
                    </a:cubicBezTo>
                    <a:cubicBezTo>
                      <a:pt x="1130709" y="434340"/>
                      <a:pt x="1138329" y="431800"/>
                      <a:pt x="1144679" y="427990"/>
                    </a:cubicBezTo>
                    <a:lnTo>
                      <a:pt x="1407569" y="251460"/>
                    </a:lnTo>
                    <a:cubicBezTo>
                      <a:pt x="1417729" y="243840"/>
                      <a:pt x="1424079" y="232410"/>
                      <a:pt x="1424079" y="219710"/>
                    </a:cubicBezTo>
                    <a:cubicBezTo>
                      <a:pt x="1424079" y="207010"/>
                      <a:pt x="1417729" y="195580"/>
                      <a:pt x="1406299" y="187960"/>
                    </a:cubicBezTo>
                    <a:close/>
                  </a:path>
                </a:pathLst>
              </a:custGeom>
              <a:solidFill>
                <a:srgbClr val="000000"/>
              </a:solidFill>
            </p:spPr>
          </p:sp>
        </p:grpSp>
      </p:grpSp>
      <p:sp>
        <p:nvSpPr>
          <p:cNvPr name="Freeform 8" id="8"/>
          <p:cNvSpPr/>
          <p:nvPr/>
        </p:nvSpPr>
        <p:spPr>
          <a:xfrm flipH="false" flipV="false" rot="0">
            <a:off x="10224126" y="1267241"/>
            <a:ext cx="7035174" cy="9019759"/>
          </a:xfrm>
          <a:custGeom>
            <a:avLst/>
            <a:gdLst/>
            <a:ahLst/>
            <a:cxnLst/>
            <a:rect r="r" b="b" t="t" l="l"/>
            <a:pathLst>
              <a:path h="9019759" w="7035174">
                <a:moveTo>
                  <a:pt x="0" y="0"/>
                </a:moveTo>
                <a:lnTo>
                  <a:pt x="7035174" y="0"/>
                </a:lnTo>
                <a:lnTo>
                  <a:pt x="7035174" y="9019759"/>
                </a:lnTo>
                <a:lnTo>
                  <a:pt x="0" y="9019759"/>
                </a:lnTo>
                <a:lnTo>
                  <a:pt x="0" y="0"/>
                </a:lnTo>
                <a:close/>
              </a:path>
            </a:pathLst>
          </a:custGeom>
          <a:blipFill>
            <a:blip r:embed="rId5"/>
            <a:stretch>
              <a:fillRect l="0" t="0" r="0" b="0"/>
            </a:stretch>
          </a:blipFill>
        </p:spPr>
      </p:sp>
      <p:sp>
        <p:nvSpPr>
          <p:cNvPr name="Freeform 9" id="9"/>
          <p:cNvSpPr/>
          <p:nvPr/>
        </p:nvSpPr>
        <p:spPr>
          <a:xfrm flipH="false" flipV="false" rot="0">
            <a:off x="482619" y="1267241"/>
            <a:ext cx="7656759" cy="4329259"/>
          </a:xfrm>
          <a:custGeom>
            <a:avLst/>
            <a:gdLst/>
            <a:ahLst/>
            <a:cxnLst/>
            <a:rect r="r" b="b" t="t" l="l"/>
            <a:pathLst>
              <a:path h="4329259" w="7656759">
                <a:moveTo>
                  <a:pt x="0" y="0"/>
                </a:moveTo>
                <a:lnTo>
                  <a:pt x="7656759" y="0"/>
                </a:lnTo>
                <a:lnTo>
                  <a:pt x="7656759" y="4329260"/>
                </a:lnTo>
                <a:lnTo>
                  <a:pt x="0" y="4329260"/>
                </a:lnTo>
                <a:lnTo>
                  <a:pt x="0" y="0"/>
                </a:lnTo>
                <a:close/>
              </a:path>
            </a:pathLst>
          </a:custGeom>
          <a:blipFill>
            <a:blip r:embed="rId6"/>
            <a:stretch>
              <a:fillRect l="0" t="0" r="0" b="0"/>
            </a:stretch>
          </a:blipFill>
        </p:spPr>
      </p:sp>
      <p:sp>
        <p:nvSpPr>
          <p:cNvPr name="Freeform 10" id="10"/>
          <p:cNvSpPr/>
          <p:nvPr/>
        </p:nvSpPr>
        <p:spPr>
          <a:xfrm flipH="false" flipV="false" rot="0">
            <a:off x="482619" y="5777121"/>
            <a:ext cx="7656759" cy="4329259"/>
          </a:xfrm>
          <a:custGeom>
            <a:avLst/>
            <a:gdLst/>
            <a:ahLst/>
            <a:cxnLst/>
            <a:rect r="r" b="b" t="t" l="l"/>
            <a:pathLst>
              <a:path h="4329259" w="7656759">
                <a:moveTo>
                  <a:pt x="0" y="0"/>
                </a:moveTo>
                <a:lnTo>
                  <a:pt x="7656759" y="0"/>
                </a:lnTo>
                <a:lnTo>
                  <a:pt x="7656759" y="4329259"/>
                </a:lnTo>
                <a:lnTo>
                  <a:pt x="0" y="4329259"/>
                </a:lnTo>
                <a:lnTo>
                  <a:pt x="0" y="0"/>
                </a:lnTo>
                <a:close/>
              </a:path>
            </a:pathLst>
          </a:custGeom>
          <a:blipFill>
            <a:blip r:embed="rId7"/>
            <a:stretch>
              <a:fillRect l="0" t="0" r="0" b="0"/>
            </a:stretch>
          </a:blipFill>
        </p:spPr>
      </p:sp>
      <p:sp>
        <p:nvSpPr>
          <p:cNvPr name="TextBox 11" id="11"/>
          <p:cNvSpPr txBox="true"/>
          <p:nvPr/>
        </p:nvSpPr>
        <p:spPr>
          <a:xfrm rot="0">
            <a:off x="16450521" y="1038225"/>
            <a:ext cx="808779" cy="467557"/>
          </a:xfrm>
          <a:prstGeom prst="rect">
            <a:avLst/>
          </a:prstGeom>
        </p:spPr>
        <p:txBody>
          <a:bodyPr anchor="t" rtlCol="false" tIns="0" lIns="0" bIns="0" rIns="0">
            <a:spAutoFit/>
          </a:bodyPr>
          <a:lstStyle/>
          <a:p>
            <a:pPr algn="r">
              <a:lnSpc>
                <a:spcPts val="3756"/>
              </a:lnSpc>
            </a:pPr>
            <a:r>
              <a:rPr lang="en-US" sz="3130">
                <a:solidFill>
                  <a:srgbClr val="FFFFFF"/>
                </a:solidFill>
                <a:latin typeface="Michroma"/>
                <a:ea typeface="Michroma"/>
                <a:cs typeface="Michroma"/>
                <a:sym typeface="Michroma"/>
              </a:rPr>
              <a:t>06</a:t>
            </a:r>
          </a:p>
        </p:txBody>
      </p:sp>
      <p:sp>
        <p:nvSpPr>
          <p:cNvPr name="TextBox 12" id="12"/>
          <p:cNvSpPr txBox="true"/>
          <p:nvPr/>
        </p:nvSpPr>
        <p:spPr>
          <a:xfrm rot="0">
            <a:off x="7305730" y="200658"/>
            <a:ext cx="3676541" cy="828042"/>
          </a:xfrm>
          <a:prstGeom prst="rect">
            <a:avLst/>
          </a:prstGeom>
        </p:spPr>
        <p:txBody>
          <a:bodyPr anchor="t" rtlCol="false" tIns="0" lIns="0" bIns="0" rIns="0">
            <a:spAutoFit/>
          </a:bodyPr>
          <a:lstStyle/>
          <a:p>
            <a:pPr algn="ctr">
              <a:lnSpc>
                <a:spcPts val="6859"/>
              </a:lnSpc>
              <a:spcBef>
                <a:spcPct val="0"/>
              </a:spcBef>
            </a:pPr>
            <a:r>
              <a:rPr lang="en-US" b="true" sz="4899">
                <a:solidFill>
                  <a:srgbClr val="000000"/>
                </a:solidFill>
                <a:latin typeface="Muli Ultra-Bold"/>
                <a:ea typeface="Muli Ultra-Bold"/>
                <a:cs typeface="Muli Ultra-Bold"/>
                <a:sym typeface="Muli Ultra-Bold"/>
              </a:rPr>
              <a:t>PERSONAS</a:t>
            </a:r>
          </a:p>
        </p:txBody>
      </p:sp>
      <p:sp>
        <p:nvSpPr>
          <p:cNvPr name="Freeform 13" id="13"/>
          <p:cNvSpPr/>
          <p:nvPr/>
        </p:nvSpPr>
        <p:spPr>
          <a:xfrm flipH="false" flipV="false" rot="-5400000">
            <a:off x="291627" y="-14638263"/>
            <a:ext cx="14515977" cy="19419368"/>
          </a:xfrm>
          <a:custGeom>
            <a:avLst/>
            <a:gdLst/>
            <a:ahLst/>
            <a:cxnLst/>
            <a:rect r="r" b="b" t="t" l="l"/>
            <a:pathLst>
              <a:path h="19419368" w="14515977">
                <a:moveTo>
                  <a:pt x="0" y="0"/>
                </a:moveTo>
                <a:lnTo>
                  <a:pt x="14515978" y="0"/>
                </a:lnTo>
                <a:lnTo>
                  <a:pt x="14515978" y="19419368"/>
                </a:lnTo>
                <a:lnTo>
                  <a:pt x="0" y="19419368"/>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1825496" y="-2761350"/>
            <a:ext cx="22683049" cy="19647269"/>
          </a:xfrm>
          <a:custGeom>
            <a:avLst/>
            <a:gdLst/>
            <a:ahLst/>
            <a:cxnLst/>
            <a:rect r="r" b="b" t="t" l="l"/>
            <a:pathLst>
              <a:path h="19647269" w="22683049">
                <a:moveTo>
                  <a:pt x="0" y="0"/>
                </a:moveTo>
                <a:lnTo>
                  <a:pt x="22683049" y="0"/>
                </a:lnTo>
                <a:lnTo>
                  <a:pt x="22683049" y="19647269"/>
                </a:lnTo>
                <a:lnTo>
                  <a:pt x="0" y="19647269"/>
                </a:lnTo>
                <a:lnTo>
                  <a:pt x="0" y="0"/>
                </a:lnTo>
                <a:close/>
              </a:path>
            </a:pathLst>
          </a:custGeom>
          <a:blipFill>
            <a:blip r:embed="rId2">
              <a:alphaModFix amt="73000"/>
            </a:blip>
            <a:stretch>
              <a:fillRect l="0" t="-4911" r="0" b="-4911"/>
            </a:stretch>
          </a:blipFill>
        </p:spPr>
      </p:sp>
      <p:sp>
        <p:nvSpPr>
          <p:cNvPr name="Freeform 3" id="3"/>
          <p:cNvSpPr/>
          <p:nvPr/>
        </p:nvSpPr>
        <p:spPr>
          <a:xfrm flipH="false" flipV="false" rot="0">
            <a:off x="892354" y="1946414"/>
            <a:ext cx="16503291" cy="8340586"/>
          </a:xfrm>
          <a:custGeom>
            <a:avLst/>
            <a:gdLst/>
            <a:ahLst/>
            <a:cxnLst/>
            <a:rect r="r" b="b" t="t" l="l"/>
            <a:pathLst>
              <a:path h="8340586" w="16503291">
                <a:moveTo>
                  <a:pt x="0" y="0"/>
                </a:moveTo>
                <a:lnTo>
                  <a:pt x="16503292" y="0"/>
                </a:lnTo>
                <a:lnTo>
                  <a:pt x="16503292" y="8340586"/>
                </a:lnTo>
                <a:lnTo>
                  <a:pt x="0" y="8340586"/>
                </a:lnTo>
                <a:lnTo>
                  <a:pt x="0" y="0"/>
                </a:lnTo>
                <a:close/>
              </a:path>
            </a:pathLst>
          </a:custGeom>
          <a:blipFill>
            <a:blip r:embed="rId3"/>
            <a:stretch>
              <a:fillRect l="0" t="0" r="0" b="-11877"/>
            </a:stretch>
          </a:blipFill>
        </p:spPr>
      </p:sp>
      <p:sp>
        <p:nvSpPr>
          <p:cNvPr name="TextBox 4" id="4"/>
          <p:cNvSpPr txBox="true"/>
          <p:nvPr/>
        </p:nvSpPr>
        <p:spPr>
          <a:xfrm rot="0">
            <a:off x="6663362" y="233679"/>
            <a:ext cx="3482221" cy="795021"/>
          </a:xfrm>
          <a:prstGeom prst="rect">
            <a:avLst/>
          </a:prstGeom>
        </p:spPr>
        <p:txBody>
          <a:bodyPr anchor="t" rtlCol="false" tIns="0" lIns="0" bIns="0" rIns="0">
            <a:spAutoFit/>
          </a:bodyPr>
          <a:lstStyle/>
          <a:p>
            <a:pPr algn="ctr">
              <a:lnSpc>
                <a:spcPts val="6579"/>
              </a:lnSpc>
              <a:spcBef>
                <a:spcPct val="0"/>
              </a:spcBef>
            </a:pPr>
            <a:r>
              <a:rPr lang="en-US" b="true" sz="4699">
                <a:solidFill>
                  <a:srgbClr val="000000"/>
                </a:solidFill>
                <a:latin typeface="Muli Ultra-Bold"/>
                <a:ea typeface="Muli Ultra-Bold"/>
                <a:cs typeface="Muli Ultra-Bold"/>
                <a:sym typeface="Muli Ultra-Bold"/>
              </a:rPr>
              <a:t>PERSONA 1</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15584">
            <a:off x="-11341525" y="-3520093"/>
            <a:ext cx="22683049" cy="19647269"/>
          </a:xfrm>
          <a:custGeom>
            <a:avLst/>
            <a:gdLst/>
            <a:ahLst/>
            <a:cxnLst/>
            <a:rect r="r" b="b" t="t" l="l"/>
            <a:pathLst>
              <a:path h="19647269" w="22683049">
                <a:moveTo>
                  <a:pt x="0" y="0"/>
                </a:moveTo>
                <a:lnTo>
                  <a:pt x="22683050" y="0"/>
                </a:lnTo>
                <a:lnTo>
                  <a:pt x="22683050" y="19647268"/>
                </a:lnTo>
                <a:lnTo>
                  <a:pt x="0" y="19647268"/>
                </a:lnTo>
                <a:lnTo>
                  <a:pt x="0" y="0"/>
                </a:lnTo>
                <a:close/>
              </a:path>
            </a:pathLst>
          </a:custGeom>
          <a:blipFill>
            <a:blip r:embed="rId2">
              <a:alphaModFix amt="73000"/>
            </a:blip>
            <a:stretch>
              <a:fillRect l="0" t="-4911" r="0" b="-4911"/>
            </a:stretch>
          </a:blipFill>
        </p:spPr>
      </p:sp>
      <p:sp>
        <p:nvSpPr>
          <p:cNvPr name="TextBox 3" id="3"/>
          <p:cNvSpPr txBox="true"/>
          <p:nvPr/>
        </p:nvSpPr>
        <p:spPr>
          <a:xfrm rot="0">
            <a:off x="7402592" y="233679"/>
            <a:ext cx="3482816" cy="795021"/>
          </a:xfrm>
          <a:prstGeom prst="rect">
            <a:avLst/>
          </a:prstGeom>
        </p:spPr>
        <p:txBody>
          <a:bodyPr anchor="t" rtlCol="false" tIns="0" lIns="0" bIns="0" rIns="0">
            <a:spAutoFit/>
          </a:bodyPr>
          <a:lstStyle/>
          <a:p>
            <a:pPr algn="ctr">
              <a:lnSpc>
                <a:spcPts val="6579"/>
              </a:lnSpc>
              <a:spcBef>
                <a:spcPct val="0"/>
              </a:spcBef>
            </a:pPr>
            <a:r>
              <a:rPr lang="en-US" b="true" sz="4699">
                <a:solidFill>
                  <a:srgbClr val="000000"/>
                </a:solidFill>
                <a:latin typeface="Muli Ultra-Bold"/>
                <a:ea typeface="Muli Ultra-Bold"/>
                <a:cs typeface="Muli Ultra-Bold"/>
                <a:sym typeface="Muli Ultra-Bold"/>
              </a:rPr>
              <a:t>PERSONA 2</a:t>
            </a:r>
          </a:p>
        </p:txBody>
      </p:sp>
      <p:sp>
        <p:nvSpPr>
          <p:cNvPr name="Freeform 4" id="4"/>
          <p:cNvSpPr/>
          <p:nvPr/>
        </p:nvSpPr>
        <p:spPr>
          <a:xfrm flipH="false" flipV="false" rot="-10272913">
            <a:off x="5275911" y="-4221293"/>
            <a:ext cx="22683049" cy="19647269"/>
          </a:xfrm>
          <a:custGeom>
            <a:avLst/>
            <a:gdLst/>
            <a:ahLst/>
            <a:cxnLst/>
            <a:rect r="r" b="b" t="t" l="l"/>
            <a:pathLst>
              <a:path h="19647269" w="22683049">
                <a:moveTo>
                  <a:pt x="0" y="0"/>
                </a:moveTo>
                <a:lnTo>
                  <a:pt x="22683050" y="0"/>
                </a:lnTo>
                <a:lnTo>
                  <a:pt x="22683050" y="19647269"/>
                </a:lnTo>
                <a:lnTo>
                  <a:pt x="0" y="19647269"/>
                </a:lnTo>
                <a:lnTo>
                  <a:pt x="0" y="0"/>
                </a:lnTo>
                <a:close/>
              </a:path>
            </a:pathLst>
          </a:custGeom>
          <a:blipFill>
            <a:blip r:embed="rId2">
              <a:alphaModFix amt="73000"/>
            </a:blip>
            <a:stretch>
              <a:fillRect l="0" t="-4911" r="0" b="-4911"/>
            </a:stretch>
          </a:blipFill>
        </p:spPr>
      </p:sp>
      <p:sp>
        <p:nvSpPr>
          <p:cNvPr name="Freeform 5" id="5"/>
          <p:cNvSpPr/>
          <p:nvPr/>
        </p:nvSpPr>
        <p:spPr>
          <a:xfrm flipH="false" flipV="false" rot="0">
            <a:off x="1916675" y="2140612"/>
            <a:ext cx="14454649" cy="8146388"/>
          </a:xfrm>
          <a:custGeom>
            <a:avLst/>
            <a:gdLst/>
            <a:ahLst/>
            <a:cxnLst/>
            <a:rect r="r" b="b" t="t" l="l"/>
            <a:pathLst>
              <a:path h="8146388" w="14454649">
                <a:moveTo>
                  <a:pt x="0" y="0"/>
                </a:moveTo>
                <a:lnTo>
                  <a:pt x="14454650" y="0"/>
                </a:lnTo>
                <a:lnTo>
                  <a:pt x="14454650" y="8146388"/>
                </a:lnTo>
                <a:lnTo>
                  <a:pt x="0" y="8146388"/>
                </a:lnTo>
                <a:lnTo>
                  <a:pt x="0" y="0"/>
                </a:lnTo>
                <a:close/>
              </a:path>
            </a:pathLst>
          </a:custGeom>
          <a:blipFill>
            <a:blip r:embed="rId3"/>
            <a:stretch>
              <a:fillRect l="0" t="0" r="0" b="-325"/>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DAF1ETUrNfU</dc:identifier>
  <dcterms:modified xsi:type="dcterms:W3CDTF">2011-08-01T06:04:30Z</dcterms:modified>
  <cp:revision>1</cp:revision>
  <dc:title>TECH UP</dc:title>
</cp:coreProperties>
</file>